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1"/>
  </p:notesMasterIdLst>
  <p:sldIdLst>
    <p:sldId id="257" r:id="rId5"/>
    <p:sldId id="306" r:id="rId6"/>
    <p:sldId id="302" r:id="rId7"/>
    <p:sldId id="259" r:id="rId8"/>
    <p:sldId id="260" r:id="rId9"/>
    <p:sldId id="335" r:id="rId10"/>
    <p:sldId id="332" r:id="rId11"/>
    <p:sldId id="262" r:id="rId12"/>
    <p:sldId id="308" r:id="rId13"/>
    <p:sldId id="309" r:id="rId14"/>
    <p:sldId id="310" r:id="rId15"/>
    <p:sldId id="311" r:id="rId16"/>
    <p:sldId id="315" r:id="rId17"/>
    <p:sldId id="312" r:id="rId18"/>
    <p:sldId id="264" r:id="rId19"/>
    <p:sldId id="317" r:id="rId20"/>
    <p:sldId id="316" r:id="rId21"/>
    <p:sldId id="330" r:id="rId22"/>
    <p:sldId id="318" r:id="rId23"/>
    <p:sldId id="323" r:id="rId24"/>
    <p:sldId id="320" r:id="rId25"/>
    <p:sldId id="322" r:id="rId26"/>
    <p:sldId id="327" r:id="rId27"/>
    <p:sldId id="328" r:id="rId28"/>
    <p:sldId id="321" r:id="rId29"/>
    <p:sldId id="329" r:id="rId30"/>
    <p:sldId id="314" r:id="rId31"/>
    <p:sldId id="331" r:id="rId32"/>
    <p:sldId id="336" r:id="rId33"/>
    <p:sldId id="333" r:id="rId34"/>
    <p:sldId id="345" r:id="rId35"/>
    <p:sldId id="334" r:id="rId36"/>
    <p:sldId id="337" r:id="rId37"/>
    <p:sldId id="313" r:id="rId38"/>
    <p:sldId id="307" r:id="rId39"/>
    <p:sldId id="344" r:id="rId40"/>
    <p:sldId id="340" r:id="rId41"/>
    <p:sldId id="341" r:id="rId42"/>
    <p:sldId id="343" r:id="rId43"/>
    <p:sldId id="342" r:id="rId44"/>
    <p:sldId id="339" r:id="rId45"/>
    <p:sldId id="266" r:id="rId46"/>
    <p:sldId id="267" r:id="rId47"/>
    <p:sldId id="268" r:id="rId48"/>
    <p:sldId id="273" r:id="rId49"/>
    <p:sldId id="304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EE6841"/>
    <a:srgbClr val="0076C2"/>
    <a:srgbClr val="6CC24A"/>
    <a:srgbClr val="009B77"/>
    <a:srgbClr val="01B8C9"/>
    <a:srgbClr val="0066A2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1503D0-4139-45D8-B2F5-0734A4C493C4}" v="76" dt="2023-10-05T12:32:55.34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09"/>
  </p:normalViewPr>
  <p:slideViewPr>
    <p:cSldViewPr snapToGrid="0" snapToObjects="1">
      <p:cViewPr>
        <p:scale>
          <a:sx n="125" d="100"/>
          <a:sy n="125" d="100"/>
        </p:scale>
        <p:origin x="9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Talk about the relevance of Airbus into the mega constellation space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Talk about the relevance of Airbus into the mega constellation space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530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7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035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9997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879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248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14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EE684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D758576-971B-12E6-3AB6-1451C6D985D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9CE39B7-93C8-2E32-521C-157105C2A5D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08E526D3-65E2-5006-C064-4511CB6ED9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9304E01-55C6-940C-A97B-068E4352F92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3D51E31-8AB4-9146-CA78-F5DA5C0EC40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58E94FF-4656-9940-D56F-7CE7E2E9231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EDC84AE6-1D5B-F436-3203-74DEFCF08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DE6B1D8-FDA6-5401-15A3-A11A7625935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E1201A95-E4B7-FBDC-DEB3-FD4FDBCE270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B7A611EB-BF7A-73FF-0295-9B632D3C6309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93F0DB9-9F80-02F8-7D77-3EF3832579F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319A806-549E-C1D9-1757-06A8DE8805A6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324CDB4-546F-4B79-144B-1DF8E00D248C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B08E198-E566-586D-085B-F5CDF3D69F2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6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5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52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Tabel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7A54EC-90DC-626F-A753-DC9D0FF7EE6B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F332C38-2BB4-D13B-E708-2E9A4CE7EB7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EFE2E1EE-1475-DA06-5303-85A9087C371E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6D91CB2E-36C1-44E2-5C29-E116A2A06CE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3A91BD63-5BEF-02FD-DFF7-206D413FF1F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C65D3E10-D2E4-8055-9F7D-7933D9455A7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B53F002B-CBC8-87C7-DB92-C5A1B4B5E686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52D302A6-5240-793B-C158-9A67D51A9BEC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18E028C0-CDA2-4883-6B87-AE4B33193CFE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F23C5F9-D801-830F-3A8F-712E33A192A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665CA8C-FB98-1CA3-DD1D-D484393A7F7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A8501BCB-332A-135B-02C5-51BD7599BF1E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45C26E1-6FC8-0E45-A305-0A32020284A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8DADFB9-0DE7-8A2F-D476-10E1CA4799D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9B77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65046F8-6E49-F84F-8653-D5C1E78CC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7119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F0ABF8FD-475B-8344-9393-4BC5BAD9A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4394"/>
            <a:ext cx="5415669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r>
              <a:rPr dirty="0">
                <a:solidFill>
                  <a:schemeClr val="tx1"/>
                </a:solidFill>
              </a:rPr>
              <a:t> + </a:t>
            </a:r>
            <a:r>
              <a:rPr dirty="0" err="1">
                <a:solidFill>
                  <a:schemeClr val="tx1"/>
                </a:solidFill>
              </a:rPr>
              <a:t>Beeld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19F3B0-4BAF-EA30-F836-4562B6EAB892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CF5C932-1356-6894-19BD-0FDD262C8DD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2275E72-6637-6988-3F63-3BB1096036C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AB7C8AD-72A6-C65E-99B7-9C56AE09F36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ED7DAE38-A8C4-2B5D-221D-B0A085E5267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B9E84CB-D134-B33F-7307-55C4A10630D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FFDB5618-B6FA-CA63-52FC-BA20419B137D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956B755-6F14-4395-83F6-CF4277191DD2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42A36CF-B4BA-97B0-B114-3B5A08125DD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C1A66D1-EA8F-2092-09A9-B4D062AC845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656F673-BAF4-A9BC-7E09-9CA3BEC8478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853BB7FC-4F06-EF01-3862-4544C25FD8E3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AD9DBE5-9A72-492A-F820-BA184314FEC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2CF1E7C-4855-8B65-B737-C12A243271E8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Alleen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titel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4C503-FD27-FDA1-A825-712987131EC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8FC6E029-7CCC-6ADB-A5C7-46F9C76DB31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EE7186A-2085-F84B-1CF4-7E9AFA94364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E766E5E-5110-C66C-CD2E-CA96800DBAF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4DB9CAC-7A6C-2619-0765-F7CFEEA7FE8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3A0FD7A-5073-BDB9-DF49-6EFD1C50E98A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BA35742-3908-3C2E-DF31-C012F7DB6DE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072F63C-FDEF-DA22-1670-1D6E31088BBF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C0B0749-EA54-1B89-E6B3-57E8C560111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3D1B735C-4EEE-E425-B29B-A6A77ED2F2F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6EAF65A-C1F7-C71F-2174-E6B778A0F33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5BF42E74-3D15-7512-3DC3-70A2E5669AA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54CDB38-D4EC-443C-3C35-8A392E5EC661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76CF9F-4986-91F8-56F1-B8AA1FF70D6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0B7463-1E23-7A77-370D-F1C5A97C8C5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2BEC49E-92A1-D661-CFF7-4A588C9666C3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BE33077B-06BD-C5ED-F705-463F49444ED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CF95C14C-5A5B-CD99-57DB-5963981970ED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B6482C68-326A-6F2A-8E40-3AC0B08867F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B28CDFF9-380D-8112-2CF3-A3D26E90CF34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0717622-F1EB-C8A5-81A9-DFB6FAFBD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753D436-4F2A-5A44-360C-A7D2AF1EBD5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360367D-A8A9-8BFD-BB3F-BF64BC50E95C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BEA09B5-01F7-93C2-E444-83E0CCD5B29C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CD5B965E-5DF7-EEAA-4E40-FF543AF9B0E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18BD92B-B222-7DCC-A8FC-9C0E49DD7C6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6F85E697-7B1F-A190-1C94-E0645E93FE3A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284E5B60-3177-5DD3-97B7-5239D192252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684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5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6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7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8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9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0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1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93" name="Body Level One…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indent="0" algn="ctr">
              <a:buClrTx/>
              <a:buSzTx/>
              <a:buFont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94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(Wit)</a:t>
            </a:r>
          </a:p>
        </p:txBody>
      </p:sp>
      <p:sp>
        <p:nvSpPr>
          <p:cNvPr id="7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E6BC7E-990E-E92E-8F37-A0DB1F4B535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D21886B-2FC6-AEF4-60F4-06A853F0BFA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E080B66E-FA09-5601-C60C-AF5B5C6D1A7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4874674D-0C39-C0BB-6E4C-FB53EBE6C4C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33B0A601-5CEF-72CA-BD9C-48B7CFD65799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5AC13CF5-82E5-8DBE-54B2-E8F0A495E150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F03D5A89-72F5-956A-BF5D-9FEA808CB7A2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39986E3D-0D73-9F59-CA2C-47DB90B56181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97F48CF-D7E3-12FB-E1FF-C52D4BCB6CB6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8435FE57-FDCB-B662-FEA6-912793931A26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EE29F756-3955-94EE-B331-9A441B78124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07A76C2B-1FFE-A553-3632-2175F0E7D4C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EB02C65D-776E-FC70-82BD-4ED7AEDD810D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9BF94C3E-F38E-3F1F-52DD-6D7EBC18B06D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06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78" name="Rechthoek 7"/>
          <p:cNvSpPr/>
          <p:nvPr/>
        </p:nvSpPr>
        <p:spPr>
          <a:xfrm>
            <a:off x="6106750" y="0"/>
            <a:ext cx="608400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106750" y="1"/>
            <a:ext cx="6085250" cy="6854313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6106750" y="1433"/>
            <a:ext cx="6085250" cy="6856567"/>
          </a:xfrm>
          <a:prstGeom prst="rect">
            <a:avLst/>
          </a:prstGeom>
          <a:solidFill>
            <a:srgbClr val="6CC24A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8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1" y="741499"/>
            <a:ext cx="477408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108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698501" y="1591899"/>
            <a:ext cx="4773386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(M)</a:t>
            </a:r>
          </a:p>
        </p:txBody>
      </p:sp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13FE6D-A690-4510-1097-544E07D80087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78FA0C61-4714-71F3-D9DA-C661EBD763A5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6C7A789-2C2C-84E1-5E51-C6C25277088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4A4D1440-2BDD-875D-84C3-B534DA176C4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C1B3856-5B3D-D867-7F46-41ECB22E139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ED3E99D8-F6E8-B5F1-6B7E-2CC04AD0498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37B21914-1F33-F975-F29B-7DE931292312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E8FC14D1-B579-00B1-0247-E9D070A444E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B68C1EEE-1C36-3A22-8E7E-1B2B439C22E1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5A45D461-8A3F-90E8-2A40-7A5FDFDD5F90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4D3D05C-73D8-17A7-9174-86CA09DCCEE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3016476C-1CF0-A539-CCA6-FBF216DCCFF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3E14BFA-F723-19AE-2FFA-2449E957543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C0D297A2-1CD2-584C-651C-B86ED7A658CE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50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8" name="Rechthoek 2"/>
          <p:cNvSpPr/>
          <p:nvPr/>
        </p:nvSpPr>
        <p:spPr>
          <a:xfrm>
            <a:off x="-10751" y="0"/>
            <a:ext cx="1220451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9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Foto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84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16571" y="972"/>
            <a:ext cx="12197821" cy="685702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8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0" y="1"/>
            <a:ext cx="12205799" cy="741499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8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1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923439D-ED81-8F4E-876E-3AC665FE0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65DDF1-87FE-5F48-D288-263B7969FEAB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6F4F367-3616-B245-F0E4-7AFF78FC3C37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6183698C-F057-0AB4-C5AA-ED9FA61CCBE2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5FB4408C-AABF-DCE3-BCEF-B5E9EE4DC93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D9F18F96-8375-4D36-9E13-64C3968D0822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C4770B66-DE78-7651-641B-C5FDD0C3901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B280FEE-3BE1-81E0-6719-A662E3E5B9B5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16062FE-362C-7C8E-ABF0-CB7B6A8AC3D9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59642F3A-BEE1-9503-B382-23ABBD473B6D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20B51295-C78E-8E94-3FFA-AA04B74FCAB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55FD53F-9F54-919C-6EFD-17142E4DFC5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8AD57C0-A791-9367-E917-644ADBE4B63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5E681F9C-C393-3842-7183-E885E861876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9FD5F0CB-BA1C-67FB-A77C-A4732AF2AB6B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62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38" name="Rechthoek 206"/>
          <p:cNvSpPr/>
          <p:nvPr/>
        </p:nvSpPr>
        <p:spPr>
          <a:xfrm>
            <a:off x="-16403" y="0"/>
            <a:ext cx="1220840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032" y="2"/>
            <a:ext cx="6992126" cy="6857997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4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2" y="1433"/>
            <a:ext cx="7654745" cy="68565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4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8374743" y="741499"/>
            <a:ext cx="3118757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1642" name="Tijdelijke aanduiding voor verticale tekst 2"/>
          <p:cNvSpPr>
            <a:spLocks noGrp="1"/>
          </p:cNvSpPr>
          <p:nvPr>
            <p:ph type="body" sz="quarter" idx="22"/>
          </p:nvPr>
        </p:nvSpPr>
        <p:spPr>
          <a:xfrm>
            <a:off x="8374743" y="1591899"/>
            <a:ext cx="3118758" cy="43564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(</a:t>
            </a:r>
            <a:r>
              <a:rPr dirty="0" err="1">
                <a:solidFill>
                  <a:schemeClr val="tx1"/>
                </a:solidFill>
              </a:rPr>
              <a:t>Blauw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C275FECF-91C0-014F-AC2A-F0151E9740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0E14A3A-18CB-2B30-A6A6-B2CBDADBF7D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6409DE7-B528-17EE-A25B-9908915CD99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609E7B7-75BB-207B-E0FD-6BF981723DB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DCDF7741-B506-2D5E-2BBB-036F7485BB0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6F2BE17-8269-A1A4-3E9D-AEECCC89343A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BD43BC6B-E576-54B0-29F8-A267219E28E1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43A09AC-FCEC-C057-934F-37FBB1DAAA28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57E69126-6290-F35D-B445-D2F6881B3DB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6B78185-8C6C-EC3A-BD50-6CF3DC26E0E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82BA2418-421C-A58A-683A-6C9B180A72BE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0A34FB4-774B-542D-5612-5FE89619E75A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F768EB96-5AEA-5C7A-0215-5A81C86D1554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C18F5BA0-D2DE-92A1-2F8F-D10D770FAB6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EA8F50-4AB9-8AC8-BF1F-0F523E706A4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850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1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2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3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4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5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6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7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59" name="Rechthoek 7"/>
          <p:cNvSpPr/>
          <p:nvPr/>
        </p:nvSpPr>
        <p:spPr>
          <a:xfrm>
            <a:off x="-12033" y="0"/>
            <a:ext cx="12192001" cy="537138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600" y="716"/>
            <a:ext cx="12193200" cy="5371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61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Hoofdstuk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702625" y="2770414"/>
            <a:ext cx="6786751" cy="2987465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100">
                <a:solidFill>
                  <a:schemeClr val="accent1"/>
                </a:solidFill>
              </a:defRPr>
            </a:lvl1pPr>
            <a:lvl2pPr marL="280689" indent="-17164">
              <a:buClrTx/>
              <a:defRPr sz="100">
                <a:solidFill>
                  <a:schemeClr val="accent1"/>
                </a:solidFill>
              </a:defRPr>
            </a:lvl2pPr>
            <a:lvl3pPr>
              <a:buClrTx/>
              <a:buFontTx/>
              <a:defRPr sz="100">
                <a:solidFill>
                  <a:schemeClr val="accent1"/>
                </a:solidFill>
              </a:defRPr>
            </a:lvl3pPr>
            <a:lvl4pPr>
              <a:buClrTx/>
              <a:buFontTx/>
              <a:defRPr sz="100">
                <a:solidFill>
                  <a:schemeClr val="accent1"/>
                </a:solidFill>
              </a:defRPr>
            </a:lvl4pPr>
            <a:lvl5pPr marL="16470" indent="-16470">
              <a:buClrTx/>
              <a:buFontTx/>
              <a:defRPr sz="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27" name="Tijdelijke aanduiding voor tekst 78"/>
          <p:cNvSpPr>
            <a:spLocks noGrp="1"/>
          </p:cNvSpPr>
          <p:nvPr>
            <p:ph type="body" sz="half" idx="22" hasCustomPrompt="1"/>
          </p:nvPr>
        </p:nvSpPr>
        <p:spPr>
          <a:xfrm>
            <a:off x="2702627" y="2770414"/>
            <a:ext cx="6514419" cy="2987463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928" name="Tijdelijke aanduiding voor verticale tekst 2"/>
          <p:cNvSpPr>
            <a:spLocks noGrp="1"/>
          </p:cNvSpPr>
          <p:nvPr>
            <p:ph type="body" sz="quarter" idx="23"/>
          </p:nvPr>
        </p:nvSpPr>
        <p:spPr>
          <a:xfrm>
            <a:off x="3086309" y="3917564"/>
            <a:ext cx="6019384" cy="11014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ClrTx/>
              <a:buSzTx/>
              <a:buNone/>
              <a:defRPr sz="34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9" name="Tijdelijke aanduiding voor verticale tekst 2"/>
          <p:cNvSpPr>
            <a:spLocks noGrp="1"/>
          </p:cNvSpPr>
          <p:nvPr>
            <p:ph type="body" sz="quarter" idx="24"/>
          </p:nvPr>
        </p:nvSpPr>
        <p:spPr>
          <a:xfrm>
            <a:off x="5661995" y="3100404"/>
            <a:ext cx="868008" cy="7194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618458">
              <a:spcBef>
                <a:spcPts val="1000"/>
              </a:spcBef>
              <a:buClrTx/>
              <a:buSzTx/>
              <a:buNone/>
              <a:defRPr sz="4300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0" name="Tijdelijke aanduiding voor verticale tekst 2"/>
          <p:cNvSpPr>
            <a:spLocks noGrp="1"/>
          </p:cNvSpPr>
          <p:nvPr>
            <p:ph type="body" sz="quarter" idx="25" hasCustomPrompt="1"/>
          </p:nvPr>
        </p:nvSpPr>
        <p:spPr>
          <a:xfrm>
            <a:off x="3088948" y="5168239"/>
            <a:ext cx="6014106" cy="280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t>Ruimte voor een subtitel</a:t>
            </a:r>
          </a:p>
        </p:txBody>
      </p:sp>
      <p:sp>
        <p:nvSpPr>
          <p:cNvPr id="1931" name="Tijdelijke aanduiding voor tekst 17"/>
          <p:cNvSpPr>
            <a:spLocks noGrp="1"/>
          </p:cNvSpPr>
          <p:nvPr>
            <p:ph type="body" sz="quarter" idx="26" hasCustomPrompt="1"/>
          </p:nvPr>
        </p:nvSpPr>
        <p:spPr>
          <a:xfrm>
            <a:off x="5700000" y="3894066"/>
            <a:ext cx="792001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19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AF3E47-73F7-5B25-D352-DB622C6FC61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7670B60-DD65-DEA5-78BA-A45B35BB21A1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18AC1D1-2CD4-06AF-1A6C-D734E9060B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2D24457-E097-4BF3-50BE-ECAE603DB57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44203FC0-D8F8-4CCA-5CF3-F7DF65BCB56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04B3C17-03A6-CD43-E3C3-1A161304B29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30E8D52-81BC-6427-A63A-FA21D7F6C03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4F7FA2A5-5185-4945-62F3-53AADEAFFF2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A990AA37-2F5C-156A-6FE0-36224EF3C0ED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176234-DB37-B4B3-6B0D-06483C3E2B06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5C66F1B-1868-FD99-461B-1150ADBA319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B987DB37-3B2B-8A7F-305B-95CBDD3E4CC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E513515B-8030-3CFF-4038-8B4A5FBFD5B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A558F81-ADE3-6D07-7A58-1FF246586CD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Logo (</a:t>
            </a:r>
            <a:r>
              <a:rPr dirty="0" err="1">
                <a:solidFill>
                  <a:schemeClr val="tx1"/>
                </a:solidFill>
              </a:rPr>
              <a:t>Animatie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2D9A86-3508-DAB2-7698-A3FE350EE781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64386FC-E977-960D-4694-D83DA282B29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518CE64D-C78A-5C10-8FA2-7B23550C97F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89C4348-5B35-A2E4-0489-4E77F425953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8C45F389-8AAE-2FF5-5B7E-F369874D8E7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CBEF854-F5B9-0C06-7B32-61183F2F2B07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702FA59F-B182-EDAB-4F17-32AA37F3D1B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92E03678-5989-3328-6963-3FB01CEABEB5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18AFFD9-66C7-E96F-EBFA-81E828C5EC97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2F9A0E-B30F-D76E-E3CA-B8BF5A46F81D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AED1172-C5F0-9CD9-35A8-E2672853823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733B84F8-C746-3B32-10B3-337B858CC1B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5B710809-5809-0D20-4B27-002049D9425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EC67B99-E84F-227C-FBED-284074421C1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  <p:sldLayoutId id="2147483658" r:id="rId6"/>
    <p:sldLayoutId id="2147483660" r:id="rId7"/>
    <p:sldLayoutId id="2147483661" r:id="rId8"/>
    <p:sldLayoutId id="2147483662" r:id="rId9"/>
    <p:sldLayoutId id="2147483667" r:id="rId10"/>
    <p:sldLayoutId id="2147483672" r:id="rId11"/>
    <p:sldLayoutId id="2147483673" r:id="rId12"/>
    <p:sldLayoutId id="2147483674" r:id="rId13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50"/>
                    </a14:imgEffect>
                    <a14:imgEffect>
                      <a14:saturation sat="40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5;p1">
            <a:extLst>
              <a:ext uri="{FF2B5EF4-FFF2-40B4-BE49-F238E27FC236}">
                <a16:creationId xmlns:a16="http://schemas.microsoft.com/office/drawing/2014/main" id="{E0C01CB4-AC3C-483E-BD2E-A3E8F1738278}"/>
              </a:ext>
            </a:extLst>
          </p:cNvPr>
          <p:cNvSpPr txBox="1">
            <a:spLocks/>
          </p:cNvSpPr>
          <p:nvPr/>
        </p:nvSpPr>
        <p:spPr>
          <a:xfrm>
            <a:off x="288051" y="80003"/>
            <a:ext cx="4911928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sz="5467" dirty="0">
                <a:solidFill>
                  <a:srgbClr val="FE860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Lean Quality Inspection for Satellite Solar Panels</a:t>
            </a:r>
            <a:endParaRPr lang="en-US" sz="5333" b="1" dirty="0">
              <a:latin typeface="EB Garamond"/>
              <a:ea typeface="EB Garamond"/>
              <a:cs typeface="EB Garamond"/>
            </a:endParaRPr>
          </a:p>
        </p:txBody>
      </p:sp>
      <p:pic>
        <p:nvPicPr>
          <p:cNvPr id="11" name="Google Shape;58;p1">
            <a:extLst>
              <a:ext uri="{FF2B5EF4-FFF2-40B4-BE49-F238E27FC236}">
                <a16:creationId xmlns:a16="http://schemas.microsoft.com/office/drawing/2014/main" id="{FA342948-8CE9-4FC0-A582-C9AF850389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937" y="5750000"/>
            <a:ext cx="1879033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6;p1">
            <a:extLst>
              <a:ext uri="{FF2B5EF4-FFF2-40B4-BE49-F238E27FC236}">
                <a16:creationId xmlns:a16="http://schemas.microsoft.com/office/drawing/2014/main" id="{BBAA63BC-7CDA-4A07-A394-AFDBE458FA1B}"/>
              </a:ext>
            </a:extLst>
          </p:cNvPr>
          <p:cNvSpPr txBox="1"/>
          <p:nvPr/>
        </p:nvSpPr>
        <p:spPr>
          <a:xfrm>
            <a:off x="296612" y="2609258"/>
            <a:ext cx="118592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Thomas Bosboom</a:t>
            </a:r>
            <a:endParaRPr sz="1867" dirty="0">
              <a:solidFill>
                <a:srgbClr val="FFFFFF"/>
              </a:solidFill>
            </a:endParaRPr>
          </a:p>
          <a:p>
            <a:pPr>
              <a:buClr>
                <a:srgbClr val="000000"/>
              </a:buClr>
              <a:buSzPts val="900"/>
            </a:pP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89F51CF-95FC-0309-D43A-21491E185E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>
              <a:defRPr lang="nl-NL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kern="1200" cap="none">
                <a:solidFill>
                  <a:schemeClr val="dk2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e Moon">
                <a:extLst>
                  <a:ext uri="{FF2B5EF4-FFF2-40B4-BE49-F238E27FC236}">
                    <a16:creationId xmlns:a16="http://schemas.microsoft.com/office/drawing/2014/main" id="{DDA56576-72BC-9734-5FC7-D66C3E48E4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930409"/>
                  </p:ext>
                </p:extLst>
              </p:nvPr>
            </p:nvGraphicFramePr>
            <p:xfrm>
              <a:off x="6604000" y="692966"/>
              <a:ext cx="8312282" cy="833410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312282" cy="8334101"/>
                    </a:xfrm>
                    <a:prstGeom prst="rect">
                      <a:avLst/>
                    </a:prstGeom>
                    <a:noFill/>
                    <a:effectLst>
                      <a:glow rad="127000">
                        <a:schemeClr val="accent1">
                          <a:alpha val="2000"/>
                        </a:schemeClr>
                      </a:glow>
                      <a:reflection endPos="0" dist="50800" dir="5400000" sy="-100000" algn="bl" rotWithShape="0"/>
                    </a:effectLst>
                    <a:scene3d>
                      <a:camera prst="orthographicFront"/>
                      <a:lightRig rig="threePt" dir="t"/>
                    </a:scene3d>
                    <a:sp3d/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0590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e Moon">
                <a:extLst>
                  <a:ext uri="{FF2B5EF4-FFF2-40B4-BE49-F238E27FC236}">
                    <a16:creationId xmlns:a16="http://schemas.microsoft.com/office/drawing/2014/main" id="{DDA56576-72BC-9734-5FC7-D66C3E48E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4000" y="692966"/>
                <a:ext cx="8312282" cy="8334101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2000"/>
                  </a:schemeClr>
                </a:glow>
                <a:reflection endPos="0" dist="50800" dir="5400000" sy="-100000" algn="bl" rotWithShape="0"/>
              </a:effectLst>
              <a:scene3d>
                <a:camera prst="orthographicFront"/>
                <a:lightRig rig="threePt" dir="t"/>
              </a:scene3d>
              <a:sp3d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arth">
                <a:extLst>
                  <a:ext uri="{FF2B5EF4-FFF2-40B4-BE49-F238E27FC236}">
                    <a16:creationId xmlns:a16="http://schemas.microsoft.com/office/drawing/2014/main" id="{C8EC9E8D-114A-6EEE-018A-EC1630C0F3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3123784"/>
                  </p:ext>
                </p:extLst>
              </p:nvPr>
            </p:nvGraphicFramePr>
            <p:xfrm flipH="1">
              <a:off x="7985547" y="291115"/>
              <a:ext cx="596391" cy="596391"/>
            </p:xfrm>
            <a:graphic>
              <a:graphicData uri="http://schemas.microsoft.com/office/drawing/2017/model3d">
                <am3d:model3d r:embed="rId8">
                  <am3d:spPr>
                    <a:xfrm flipH="1">
                      <a:off x="0" y="0"/>
                      <a:ext cx="596391" cy="59639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652248" ay="1016075" az="51812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937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arth">
                <a:extLst>
                  <a:ext uri="{FF2B5EF4-FFF2-40B4-BE49-F238E27FC236}">
                    <a16:creationId xmlns:a16="http://schemas.microsoft.com/office/drawing/2014/main" id="{C8EC9E8D-114A-6EEE-018A-EC1630C0F3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7985547" y="291115"/>
                <a:ext cx="596391" cy="59639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468E2E3-B781-F3FE-D205-BF9AC6348255}"/>
              </a:ext>
            </a:extLst>
          </p:cNvPr>
          <p:cNvSpPr txBox="1"/>
          <p:nvPr/>
        </p:nvSpPr>
        <p:spPr>
          <a:xfrm>
            <a:off x="6345382" y="0"/>
            <a:ext cx="6410036" cy="7250545"/>
          </a:xfrm>
          <a:prstGeom prst="rect">
            <a:avLst/>
          </a:prstGeom>
          <a:solidFill>
            <a:schemeClr val="dk1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LID4096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2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What</a:t>
            </a:r>
            <a:r>
              <a:rPr lang="nl-NL" dirty="0"/>
              <a:t> I have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far | </a:t>
            </a:r>
            <a:r>
              <a:rPr lang="nl-NL" sz="1800" dirty="0"/>
              <a:t>Model </a:t>
            </a:r>
            <a:r>
              <a:rPr lang="en-US" sz="1800" dirty="0"/>
              <a:t>assumptions 1/2</a:t>
            </a:r>
            <a:endParaRPr lang="en-US"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4" indent="0">
              <a:buNone/>
            </a:pPr>
            <a:r>
              <a:rPr lang="nl-NL" sz="2000" b="1" dirty="0"/>
              <a:t>The </a:t>
            </a:r>
            <a:r>
              <a:rPr lang="nl-NL" sz="2000" b="1" dirty="0" err="1"/>
              <a:t>following</a:t>
            </a:r>
            <a:r>
              <a:rPr lang="nl-NL" sz="2000" b="1" dirty="0"/>
              <a:t> </a:t>
            </a:r>
            <a:r>
              <a:rPr lang="nl-NL" sz="2000" b="1" dirty="0" err="1"/>
              <a:t>assumptions</a:t>
            </a:r>
            <a:r>
              <a:rPr lang="nl-NL" sz="2000" b="1" dirty="0"/>
              <a:t> </a:t>
            </a:r>
            <a:r>
              <a:rPr lang="nl-NL" sz="2000" b="1" dirty="0" err="1"/>
              <a:t>were</a:t>
            </a:r>
            <a:r>
              <a:rPr lang="nl-NL" sz="2000" b="1" dirty="0"/>
              <a:t> made</a:t>
            </a:r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 err="1"/>
              <a:t>Naming</a:t>
            </a:r>
            <a:r>
              <a:rPr lang="nl-NL" b="1" dirty="0"/>
              <a:t> </a:t>
            </a:r>
            <a:r>
              <a:rPr lang="nl-NL" b="1" dirty="0" err="1"/>
              <a:t>convention</a:t>
            </a:r>
            <a:r>
              <a:rPr lang="nl-NL" b="1" dirty="0"/>
              <a:t>: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“</a:t>
            </a:r>
            <a:r>
              <a:rPr lang="nl-NL" i="1" dirty="0" err="1"/>
              <a:t>Truth</a:t>
            </a:r>
            <a:r>
              <a:rPr lang="nl-NL" i="1" dirty="0"/>
              <a:t>”: </a:t>
            </a:r>
            <a:r>
              <a:rPr lang="nl-NL" i="1" dirty="0" err="1"/>
              <a:t>actual</a:t>
            </a:r>
            <a:r>
              <a:rPr lang="nl-NL" i="1" dirty="0"/>
              <a:t> </a:t>
            </a:r>
            <a:r>
              <a:rPr lang="nl-NL" i="1" dirty="0" err="1"/>
              <a:t>trajectory</a:t>
            </a:r>
            <a:r>
              <a:rPr lang="nl-NL" i="1" dirty="0"/>
              <a:t> </a:t>
            </a:r>
            <a:r>
              <a:rPr lang="nl-NL" i="1" dirty="0" err="1"/>
              <a:t>for</a:t>
            </a:r>
            <a:r>
              <a:rPr lang="nl-NL" i="1" dirty="0"/>
              <a:t> </a:t>
            </a:r>
            <a:r>
              <a:rPr lang="nl-NL" i="1" dirty="0" err="1"/>
              <a:t>simulation</a:t>
            </a:r>
            <a:r>
              <a:rPr lang="nl-NL" i="1" dirty="0"/>
              <a:t> of </a:t>
            </a:r>
            <a:r>
              <a:rPr lang="nl-NL" i="1" dirty="0" err="1"/>
              <a:t>observables</a:t>
            </a:r>
            <a:r>
              <a:rPr lang="nl-NL" i="1" dirty="0"/>
              <a:t> (</a:t>
            </a:r>
            <a:r>
              <a:rPr lang="nl-NL" i="1" dirty="0" err="1"/>
              <a:t>for</a:t>
            </a:r>
            <a:r>
              <a:rPr lang="nl-NL" i="1" dirty="0"/>
              <a:t> </a:t>
            </a:r>
            <a:r>
              <a:rPr lang="nl-NL" i="1" dirty="0" err="1"/>
              <a:t>estimation</a:t>
            </a:r>
            <a:r>
              <a:rPr lang="nl-NL" i="1" dirty="0"/>
              <a:t> </a:t>
            </a:r>
            <a:r>
              <a:rPr lang="nl-NL" i="1" dirty="0" err="1"/>
              <a:t>calcs</a:t>
            </a:r>
            <a:r>
              <a:rPr lang="nl-NL" i="1" dirty="0"/>
              <a:t>)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“Reference”: </a:t>
            </a:r>
            <a:r>
              <a:rPr lang="nl-NL" i="1" dirty="0" err="1"/>
              <a:t>trajectory</a:t>
            </a:r>
            <a:r>
              <a:rPr lang="nl-NL" i="1" dirty="0"/>
              <a:t> </a:t>
            </a:r>
            <a:r>
              <a:rPr lang="nl-NL" i="1" dirty="0" err="1"/>
              <a:t>where</a:t>
            </a:r>
            <a:r>
              <a:rPr lang="nl-NL" i="1" dirty="0"/>
              <a:t> LPF/LUMIO </a:t>
            </a:r>
            <a:r>
              <a:rPr lang="nl-NL" i="1" dirty="0" err="1"/>
              <a:t>should</a:t>
            </a:r>
            <a:r>
              <a:rPr lang="nl-NL" i="1" dirty="0"/>
              <a:t> go </a:t>
            </a:r>
            <a:r>
              <a:rPr lang="nl-NL" i="1" dirty="0" err="1"/>
              <a:t>to</a:t>
            </a:r>
            <a:r>
              <a:rPr lang="nl-NL" i="1" dirty="0"/>
              <a:t> (</a:t>
            </a:r>
            <a:r>
              <a:rPr lang="nl-NL" i="1" dirty="0" err="1"/>
              <a:t>for</a:t>
            </a:r>
            <a:r>
              <a:rPr lang="nl-NL" i="1" dirty="0"/>
              <a:t> SK </a:t>
            </a:r>
            <a:r>
              <a:rPr lang="nl-NL" i="1" dirty="0" err="1"/>
              <a:t>calcs</a:t>
            </a:r>
            <a:r>
              <a:rPr lang="nl-NL" i="1" dirty="0"/>
              <a:t>)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“</a:t>
            </a:r>
            <a:r>
              <a:rPr lang="nl-NL" i="1" dirty="0" err="1"/>
              <a:t>Nominal</a:t>
            </a:r>
            <a:r>
              <a:rPr lang="nl-NL" i="1" dirty="0"/>
              <a:t>”: </a:t>
            </a:r>
            <a:r>
              <a:rPr lang="nl-NL" i="1" dirty="0" err="1"/>
              <a:t>any</a:t>
            </a:r>
            <a:r>
              <a:rPr lang="nl-NL" i="1" dirty="0"/>
              <a:t> </a:t>
            </a:r>
            <a:r>
              <a:rPr lang="nl-NL" i="1" dirty="0" err="1"/>
              <a:t>trajectory</a:t>
            </a:r>
            <a:r>
              <a:rPr lang="nl-NL" i="1" dirty="0"/>
              <a:t> </a:t>
            </a:r>
            <a:r>
              <a:rPr lang="nl-NL" i="1" dirty="0" err="1"/>
              <a:t>that</a:t>
            </a:r>
            <a:r>
              <a:rPr lang="nl-NL" i="1" dirty="0"/>
              <a:t> is </a:t>
            </a:r>
            <a:r>
              <a:rPr lang="nl-NL" i="1" dirty="0" err="1"/>
              <a:t>not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or </a:t>
            </a:r>
            <a:r>
              <a:rPr lang="nl-NL" i="1" dirty="0" err="1"/>
              <a:t>reference</a:t>
            </a:r>
            <a:r>
              <a:rPr lang="nl-NL" i="1" dirty="0"/>
              <a:t> (i.e. “point_mass_04”)</a:t>
            </a:r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 err="1"/>
              <a:t>Generation</a:t>
            </a:r>
            <a:r>
              <a:rPr lang="nl-NL" b="1" dirty="0"/>
              <a:t> of </a:t>
            </a:r>
            <a:r>
              <a:rPr lang="nl-NL" b="1" dirty="0" err="1"/>
              <a:t>truth</a:t>
            </a:r>
            <a:r>
              <a:rPr lang="nl-NL" b="1" dirty="0"/>
              <a:t> </a:t>
            </a:r>
            <a:r>
              <a:rPr lang="nl-NL" b="1" dirty="0" err="1"/>
              <a:t>orbit</a:t>
            </a:r>
            <a:endParaRPr lang="nl-NL" b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For 28 </a:t>
            </a:r>
            <a:r>
              <a:rPr lang="nl-NL" i="1" dirty="0" err="1"/>
              <a:t>days</a:t>
            </a:r>
            <a:r>
              <a:rPr lang="nl-NL" i="1" dirty="0"/>
              <a:t>, in .</a:t>
            </a:r>
            <a:r>
              <a:rPr lang="nl-NL" i="1" dirty="0" err="1"/>
              <a:t>txt</a:t>
            </a:r>
            <a:r>
              <a:rPr lang="nl-NL" i="1" dirty="0"/>
              <a:t> file, </a:t>
            </a:r>
            <a:r>
              <a:rPr lang="nl-NL" i="1" dirty="0" err="1"/>
              <a:t>should</a:t>
            </a:r>
            <a:r>
              <a:rPr lang="nl-NL" i="1" dirty="0"/>
              <a:t> </a:t>
            </a:r>
            <a:r>
              <a:rPr lang="nl-NL" i="1" dirty="0" err="1"/>
              <a:t>be</a:t>
            </a:r>
            <a:r>
              <a:rPr lang="nl-NL" i="1" dirty="0"/>
              <a:t> bit </a:t>
            </a:r>
            <a:r>
              <a:rPr lang="nl-NL" i="1" dirty="0" err="1"/>
              <a:t>longer</a:t>
            </a:r>
            <a:r>
              <a:rPr lang="nl-NL" i="1" dirty="0"/>
              <a:t> </a:t>
            </a:r>
            <a:r>
              <a:rPr lang="nl-NL" i="1" dirty="0" err="1"/>
              <a:t>than</a:t>
            </a:r>
            <a:r>
              <a:rPr lang="nl-NL" i="1" dirty="0"/>
              <a:t> </a:t>
            </a:r>
            <a:r>
              <a:rPr lang="nl-NL" i="1" dirty="0" err="1"/>
              <a:t>estimation</a:t>
            </a:r>
            <a:r>
              <a:rPr lang="nl-NL" i="1" dirty="0"/>
              <a:t> </a:t>
            </a:r>
            <a:r>
              <a:rPr lang="nl-NL" i="1" dirty="0" err="1"/>
              <a:t>window</a:t>
            </a:r>
            <a:r>
              <a:rPr lang="nl-NL" i="1" dirty="0"/>
              <a:t> (</a:t>
            </a:r>
            <a:r>
              <a:rPr lang="nl-NL" i="1" dirty="0" err="1"/>
              <a:t>should</a:t>
            </a:r>
            <a:r>
              <a:rPr lang="nl-NL" i="1" dirty="0"/>
              <a:t> </a:t>
            </a:r>
            <a:r>
              <a:rPr lang="nl-NL" i="1" dirty="0" err="1"/>
              <a:t>be</a:t>
            </a:r>
            <a:r>
              <a:rPr lang="nl-NL" i="1" dirty="0"/>
              <a:t> </a:t>
            </a:r>
            <a:r>
              <a:rPr lang="nl-NL" i="1" dirty="0" err="1"/>
              <a:t>regenerated</a:t>
            </a:r>
            <a:r>
              <a:rPr lang="nl-NL" i="1" dirty="0"/>
              <a:t> </a:t>
            </a:r>
            <a:r>
              <a:rPr lang="nl-NL" i="1" dirty="0" err="1"/>
              <a:t>each</a:t>
            </a:r>
            <a:r>
              <a:rPr lang="nl-NL" i="1" dirty="0"/>
              <a:t> time)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LPF/LUMIO </a:t>
            </a:r>
            <a:r>
              <a:rPr lang="nl-NL" i="1" dirty="0" err="1"/>
              <a:t>paths</a:t>
            </a:r>
            <a:r>
              <a:rPr lang="nl-NL" i="1" dirty="0"/>
              <a:t> </a:t>
            </a:r>
            <a:r>
              <a:rPr lang="nl-NL" i="1" dirty="0" err="1"/>
              <a:t>generated</a:t>
            </a:r>
            <a:r>
              <a:rPr lang="nl-NL" i="1" dirty="0"/>
              <a:t> </a:t>
            </a:r>
            <a:r>
              <a:rPr lang="nl-NL" i="1" dirty="0" err="1"/>
              <a:t>with</a:t>
            </a:r>
            <a:r>
              <a:rPr lang="nl-NL" i="1" dirty="0"/>
              <a:t> </a:t>
            </a:r>
            <a:r>
              <a:rPr lang="nl-NL" i="1" u="sng" dirty="0"/>
              <a:t>“full-</a:t>
            </a:r>
            <a:r>
              <a:rPr lang="nl-NL" i="1" u="sng" dirty="0" err="1"/>
              <a:t>fidelity</a:t>
            </a:r>
            <a:r>
              <a:rPr lang="nl-NL" i="1" u="sng" dirty="0"/>
              <a:t>” </a:t>
            </a:r>
            <a:r>
              <a:rPr lang="nl-NL" i="1" dirty="0" err="1"/>
              <a:t>tudat</a:t>
            </a:r>
            <a:r>
              <a:rPr lang="nl-NL" i="1" dirty="0"/>
              <a:t> model</a:t>
            </a:r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 err="1"/>
              <a:t>Generation</a:t>
            </a:r>
            <a:r>
              <a:rPr lang="nl-NL" b="1" dirty="0"/>
              <a:t> of </a:t>
            </a:r>
            <a:r>
              <a:rPr lang="nl-NL" b="1" dirty="0" err="1"/>
              <a:t>reference</a:t>
            </a:r>
            <a:r>
              <a:rPr lang="nl-NL" b="1" dirty="0"/>
              <a:t> </a:t>
            </a:r>
            <a:r>
              <a:rPr lang="nl-NL" b="1" dirty="0" err="1"/>
              <a:t>orbit</a:t>
            </a:r>
            <a:endParaRPr lang="nl-NL" b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For 365 </a:t>
            </a:r>
            <a:r>
              <a:rPr lang="nl-NL" i="1" dirty="0" err="1"/>
              <a:t>days</a:t>
            </a:r>
            <a:r>
              <a:rPr lang="nl-NL" i="1" dirty="0"/>
              <a:t>, in .</a:t>
            </a:r>
            <a:r>
              <a:rPr lang="nl-NL" i="1" dirty="0" err="1"/>
              <a:t>txt</a:t>
            </a:r>
            <a:r>
              <a:rPr lang="nl-NL" i="1" dirty="0"/>
              <a:t> file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LUMIO </a:t>
            </a:r>
            <a:r>
              <a:rPr lang="nl-NL" i="1" dirty="0" err="1"/>
              <a:t>path</a:t>
            </a:r>
            <a:r>
              <a:rPr lang="nl-NL" i="1" dirty="0"/>
              <a:t> is </a:t>
            </a:r>
            <a:r>
              <a:rPr lang="nl-NL" i="1" u="sng" dirty="0" err="1"/>
              <a:t>Polimi</a:t>
            </a:r>
            <a:r>
              <a:rPr lang="nl-NL" i="1" dirty="0"/>
              <a:t> data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LPF </a:t>
            </a:r>
            <a:r>
              <a:rPr lang="nl-NL" i="1" dirty="0" err="1"/>
              <a:t>reference</a:t>
            </a:r>
            <a:r>
              <a:rPr lang="nl-NL" i="1" dirty="0"/>
              <a:t> does </a:t>
            </a:r>
            <a:r>
              <a:rPr lang="nl-NL" i="1" dirty="0" err="1"/>
              <a:t>not</a:t>
            </a:r>
            <a:r>
              <a:rPr lang="nl-NL" i="1" dirty="0"/>
              <a:t> </a:t>
            </a:r>
            <a:r>
              <a:rPr lang="nl-NL" i="1" dirty="0" err="1"/>
              <a:t>exist</a:t>
            </a:r>
            <a:r>
              <a:rPr lang="nl-NL" i="1" dirty="0"/>
              <a:t>, </a:t>
            </a:r>
            <a:r>
              <a:rPr lang="nl-NL" i="1" dirty="0" err="1"/>
              <a:t>so</a:t>
            </a:r>
            <a:r>
              <a:rPr lang="nl-NL" i="1" dirty="0"/>
              <a:t> </a:t>
            </a:r>
            <a:r>
              <a:rPr lang="nl-NL" i="1" dirty="0" err="1"/>
              <a:t>assumed</a:t>
            </a:r>
            <a:r>
              <a:rPr lang="nl-NL" i="1" dirty="0"/>
              <a:t> </a:t>
            </a:r>
            <a:r>
              <a:rPr lang="nl-NL" i="1" dirty="0" err="1"/>
              <a:t>same</a:t>
            </a:r>
            <a:r>
              <a:rPr lang="nl-NL" i="1" dirty="0"/>
              <a:t> as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orbit</a:t>
            </a:r>
            <a:r>
              <a:rPr lang="nl-NL" i="1" dirty="0"/>
              <a:t>: issue </a:t>
            </a:r>
            <a:r>
              <a:rPr lang="nl-NL" i="1" dirty="0" err="1"/>
              <a:t>now</a:t>
            </a:r>
            <a:r>
              <a:rPr lang="nl-NL" i="1" dirty="0"/>
              <a:t>: LPF </a:t>
            </a:r>
            <a:r>
              <a:rPr lang="nl-NL" i="1" dirty="0" err="1"/>
              <a:t>reference</a:t>
            </a:r>
            <a:r>
              <a:rPr lang="nl-NL" i="1" dirty="0"/>
              <a:t> </a:t>
            </a:r>
            <a:r>
              <a:rPr lang="nl-NL" i="1" dirty="0" err="1"/>
              <a:t>orbit</a:t>
            </a:r>
            <a:r>
              <a:rPr lang="nl-NL" i="1" dirty="0"/>
              <a:t> = </a:t>
            </a:r>
            <a:r>
              <a:rPr lang="nl-NL" i="1" dirty="0" err="1"/>
              <a:t>truth</a:t>
            </a:r>
            <a:r>
              <a:rPr lang="nl-NL" i="1" dirty="0"/>
              <a:t>, no SK </a:t>
            </a:r>
            <a:r>
              <a:rPr lang="nl-NL" i="1" dirty="0" err="1"/>
              <a:t>for</a:t>
            </a:r>
            <a:r>
              <a:rPr lang="nl-NL" i="1" dirty="0"/>
              <a:t> LPF </a:t>
            </a:r>
            <a:r>
              <a:rPr lang="nl-NL" i="1" dirty="0" err="1"/>
              <a:t>modelled</a:t>
            </a:r>
            <a:r>
              <a:rPr lang="nl-NL" i="1" dirty="0"/>
              <a:t> (we </a:t>
            </a:r>
            <a:r>
              <a:rPr lang="nl-NL" i="1" dirty="0" err="1"/>
              <a:t>assume</a:t>
            </a:r>
            <a:r>
              <a:rPr lang="nl-NL" i="1" dirty="0"/>
              <a:t> </a:t>
            </a:r>
            <a:r>
              <a:rPr lang="nl-NL" i="1" dirty="0" err="1"/>
              <a:t>that</a:t>
            </a:r>
            <a:r>
              <a:rPr lang="nl-NL" i="1" dirty="0"/>
              <a:t>  LPF </a:t>
            </a:r>
            <a:r>
              <a:rPr lang="nl-NL" i="1" dirty="0" err="1"/>
              <a:t>doesn’t</a:t>
            </a:r>
            <a:r>
              <a:rPr lang="nl-NL" i="1" dirty="0"/>
              <a:t> </a:t>
            </a:r>
            <a:r>
              <a:rPr lang="nl-NL" i="1" dirty="0" err="1"/>
              <a:t>need</a:t>
            </a:r>
            <a:r>
              <a:rPr lang="nl-NL" i="1" dirty="0"/>
              <a:t> SK)</a:t>
            </a:r>
            <a:endParaRPr lang="nl-NL" dirty="0"/>
          </a:p>
          <a:p>
            <a:pPr marL="263524" lvl="1" indent="0">
              <a:buNone/>
            </a:pPr>
            <a:endParaRPr lang="nl-NL" dirty="0" err="1"/>
          </a:p>
        </p:txBody>
      </p:sp>
      <p:sp>
        <p:nvSpPr>
          <p:cNvPr id="315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394182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What</a:t>
            </a:r>
            <a:r>
              <a:rPr lang="nl-NL" dirty="0"/>
              <a:t> I have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far | </a:t>
            </a:r>
            <a:r>
              <a:rPr lang="nl-NL" sz="1800" dirty="0"/>
              <a:t>Model </a:t>
            </a:r>
            <a:r>
              <a:rPr lang="en-US" sz="1800" dirty="0"/>
              <a:t>assumptions 2/2</a:t>
            </a:r>
            <a:endParaRPr lang="en-US"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 err="1"/>
              <a:t>Initial</a:t>
            </a:r>
            <a:r>
              <a:rPr lang="nl-NL" b="1" dirty="0"/>
              <a:t> state low-</a:t>
            </a:r>
            <a:r>
              <a:rPr lang="nl-NL" b="1" dirty="0" err="1"/>
              <a:t>fidelity</a:t>
            </a:r>
            <a:r>
              <a:rPr lang="nl-NL" b="1" dirty="0"/>
              <a:t> model: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Taken </a:t>
            </a:r>
            <a:r>
              <a:rPr lang="nl-NL" i="1" dirty="0" err="1"/>
              <a:t>from</a:t>
            </a:r>
            <a:r>
              <a:rPr lang="nl-NL" i="1" dirty="0"/>
              <a:t> Frontiers paper (</a:t>
            </a:r>
            <a:r>
              <a:rPr lang="nl-NL" i="1" dirty="0" err="1"/>
              <a:t>for</a:t>
            </a:r>
            <a:r>
              <a:rPr lang="nl-NL" i="1" dirty="0"/>
              <a:t> </a:t>
            </a:r>
            <a:r>
              <a:rPr lang="nl-NL" i="1" dirty="0" err="1"/>
              <a:t>better</a:t>
            </a:r>
            <a:r>
              <a:rPr lang="nl-NL" i="1" dirty="0"/>
              <a:t> </a:t>
            </a:r>
            <a:r>
              <a:rPr lang="nl-NL" i="1" dirty="0" err="1"/>
              <a:t>comparison</a:t>
            </a:r>
            <a:r>
              <a:rPr lang="nl-NL" i="1" dirty="0"/>
              <a:t>, “</a:t>
            </a:r>
            <a:r>
              <a:rPr lang="nl-NL" i="1" dirty="0" err="1"/>
              <a:t>same</a:t>
            </a:r>
            <a:r>
              <a:rPr lang="nl-NL" i="1" dirty="0"/>
              <a:t>” </a:t>
            </a:r>
            <a:r>
              <a:rPr lang="nl-NL" i="1" dirty="0" err="1"/>
              <a:t>initial</a:t>
            </a:r>
            <a:r>
              <a:rPr lang="nl-NL" i="1" dirty="0"/>
              <a:t> </a:t>
            </a:r>
            <a:r>
              <a:rPr lang="nl-NL" i="1" dirty="0" err="1"/>
              <a:t>conditions</a:t>
            </a:r>
            <a:r>
              <a:rPr lang="nl-NL" i="1" dirty="0"/>
              <a:t>)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“Same”: </a:t>
            </a:r>
            <a:r>
              <a:rPr lang="nl-NL" i="1" dirty="0" err="1"/>
              <a:t>adjusted</a:t>
            </a:r>
            <a:r>
              <a:rPr lang="nl-NL" i="1" dirty="0"/>
              <a:t> </a:t>
            </a:r>
            <a:r>
              <a:rPr lang="nl-NL" i="1" dirty="0" err="1"/>
              <a:t>with</a:t>
            </a:r>
            <a:r>
              <a:rPr lang="nl-NL" i="1" dirty="0"/>
              <a:t> multiple </a:t>
            </a:r>
            <a:r>
              <a:rPr lang="nl-NL" i="1" dirty="0" err="1"/>
              <a:t>shooting</a:t>
            </a:r>
            <a:r>
              <a:rPr lang="nl-NL" i="1" dirty="0"/>
              <a:t> (</a:t>
            </a:r>
            <a:r>
              <a:rPr lang="nl-NL" i="1" dirty="0" err="1"/>
              <a:t>Erdem’s</a:t>
            </a:r>
            <a:r>
              <a:rPr lang="nl-NL" i="1" dirty="0"/>
              <a:t> </a:t>
            </a:r>
            <a:r>
              <a:rPr lang="nl-NL" i="1" dirty="0" err="1"/>
              <a:t>matlab</a:t>
            </a:r>
            <a:r>
              <a:rPr lang="nl-NL" i="1" dirty="0"/>
              <a:t>) </a:t>
            </a:r>
            <a:r>
              <a:rPr lang="nl-NL" i="1" dirty="0" err="1"/>
              <a:t>for</a:t>
            </a:r>
            <a:r>
              <a:rPr lang="nl-NL" i="1" dirty="0"/>
              <a:t> </a:t>
            </a:r>
            <a:r>
              <a:rPr lang="nl-NL" i="1" dirty="0" err="1"/>
              <a:t>slight</a:t>
            </a:r>
            <a:r>
              <a:rPr lang="nl-NL" i="1" dirty="0"/>
              <a:t> </a:t>
            </a:r>
            <a:r>
              <a:rPr lang="nl-NL" i="1" dirty="0" err="1"/>
              <a:t>difference</a:t>
            </a:r>
            <a:r>
              <a:rPr lang="nl-NL" i="1" dirty="0"/>
              <a:t> in model parameters</a:t>
            </a:r>
          </a:p>
          <a:p>
            <a:pPr marL="823912" lvl="6" indent="-285750">
              <a:buFont typeface="Wingdings" panose="05000000000000000000" pitchFamily="2" charset="2"/>
              <a:buChar char="§"/>
            </a:pPr>
            <a:r>
              <a:rPr lang="nl-NL" i="1" dirty="0"/>
              <a:t>LUMIO </a:t>
            </a:r>
            <a:r>
              <a:rPr lang="nl-NL" i="1" dirty="0" err="1"/>
              <a:t>synodic</a:t>
            </a:r>
            <a:r>
              <a:rPr lang="nl-NL" i="1" dirty="0"/>
              <a:t> </a:t>
            </a:r>
            <a:r>
              <a:rPr lang="nl-NL" i="1" dirty="0" err="1"/>
              <a:t>states</a:t>
            </a:r>
            <a:r>
              <a:rPr lang="nl-NL" i="1" dirty="0"/>
              <a:t> </a:t>
            </a:r>
            <a:r>
              <a:rPr lang="nl-NL" i="1" dirty="0" err="1"/>
              <a:t>looped</a:t>
            </a:r>
            <a:r>
              <a:rPr lang="nl-NL" i="1" dirty="0"/>
              <a:t> s.t. </a:t>
            </a:r>
            <a:r>
              <a:rPr lang="nl-NL" i="1" dirty="0" err="1"/>
              <a:t>closest</a:t>
            </a:r>
            <a:r>
              <a:rPr lang="nl-NL" i="1" dirty="0"/>
              <a:t>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Polimi</a:t>
            </a:r>
            <a:r>
              <a:rPr lang="nl-NL" i="1" dirty="0"/>
              <a:t> is found at </a:t>
            </a:r>
            <a:r>
              <a:rPr lang="nl-NL" i="1" dirty="0" err="1"/>
              <a:t>certain</a:t>
            </a:r>
            <a:r>
              <a:rPr lang="nl-NL" i="1" dirty="0"/>
              <a:t> </a:t>
            </a:r>
            <a:r>
              <a:rPr lang="nl-NL" i="1" dirty="0" err="1"/>
              <a:t>epoch</a:t>
            </a:r>
            <a:r>
              <a:rPr lang="nl-NL" i="1" dirty="0"/>
              <a:t> </a:t>
            </a:r>
            <a:r>
              <a:rPr lang="nl-NL" i="1" dirty="0" err="1"/>
              <a:t>for</a:t>
            </a:r>
            <a:r>
              <a:rPr lang="nl-NL" i="1" dirty="0"/>
              <a:t> best match </a:t>
            </a:r>
            <a:r>
              <a:rPr lang="nl-NL" i="1" dirty="0" err="1"/>
              <a:t>and</a:t>
            </a:r>
            <a:r>
              <a:rPr lang="nl-NL" i="1" dirty="0"/>
              <a:t> low/high </a:t>
            </a:r>
            <a:r>
              <a:rPr lang="nl-NL" i="1" dirty="0" err="1"/>
              <a:t>fidelity</a:t>
            </a:r>
            <a:r>
              <a:rPr lang="nl-NL" i="1" dirty="0"/>
              <a:t> </a:t>
            </a:r>
            <a:r>
              <a:rPr lang="nl-NL" i="1" dirty="0" err="1"/>
              <a:t>comparison</a:t>
            </a:r>
            <a:endParaRPr lang="nl-NL" i="1" dirty="0"/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 err="1"/>
              <a:t>Initial</a:t>
            </a:r>
            <a:r>
              <a:rPr lang="nl-NL" b="1" dirty="0"/>
              <a:t> state </a:t>
            </a:r>
            <a:r>
              <a:rPr lang="nl-NL" b="1" dirty="0" err="1"/>
              <a:t>high-fidelity</a:t>
            </a:r>
            <a:r>
              <a:rPr lang="nl-NL" b="1" dirty="0"/>
              <a:t> model: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LPF: “</a:t>
            </a:r>
            <a:r>
              <a:rPr lang="nl-NL" i="1" dirty="0" err="1"/>
              <a:t>reference</a:t>
            </a:r>
            <a:r>
              <a:rPr lang="nl-NL" i="1" dirty="0"/>
              <a:t>” state </a:t>
            </a:r>
            <a:r>
              <a:rPr lang="nl-NL" i="1" dirty="0" err="1"/>
              <a:t>from</a:t>
            </a:r>
            <a:r>
              <a:rPr lang="nl-NL" i="1" dirty="0"/>
              <a:t> “full-</a:t>
            </a:r>
            <a:r>
              <a:rPr lang="nl-NL" i="1" dirty="0" err="1"/>
              <a:t>fidelity</a:t>
            </a:r>
            <a:r>
              <a:rPr lang="nl-NL" i="1" dirty="0"/>
              <a:t>” @ </a:t>
            </a:r>
            <a:r>
              <a:rPr lang="nl-NL" i="1" dirty="0" err="1"/>
              <a:t>given</a:t>
            </a:r>
            <a:r>
              <a:rPr lang="nl-NL" i="1" dirty="0"/>
              <a:t> time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LUMIO: “</a:t>
            </a:r>
            <a:r>
              <a:rPr lang="nl-NL" i="1" dirty="0" err="1"/>
              <a:t>reference</a:t>
            </a:r>
            <a:r>
              <a:rPr lang="nl-NL" i="1" dirty="0"/>
              <a:t>” state </a:t>
            </a:r>
            <a:r>
              <a:rPr lang="nl-NL" i="1" dirty="0" err="1"/>
              <a:t>from</a:t>
            </a:r>
            <a:r>
              <a:rPr lang="nl-NL" i="1" dirty="0"/>
              <a:t> </a:t>
            </a:r>
            <a:r>
              <a:rPr lang="nl-NL" i="1" dirty="0" err="1"/>
              <a:t>polimi</a:t>
            </a:r>
            <a:r>
              <a:rPr lang="nl-NL" i="1" dirty="0"/>
              <a:t> @ </a:t>
            </a:r>
            <a:r>
              <a:rPr lang="nl-NL" i="1" dirty="0" err="1"/>
              <a:t>given</a:t>
            </a:r>
            <a:r>
              <a:rPr lang="nl-NL" i="1" dirty="0"/>
              <a:t> time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For </a:t>
            </a:r>
            <a:r>
              <a:rPr lang="nl-NL" i="1" dirty="0" err="1"/>
              <a:t>comparison</a:t>
            </a:r>
            <a:r>
              <a:rPr lang="nl-NL" i="1" dirty="0"/>
              <a:t> </a:t>
            </a:r>
            <a:r>
              <a:rPr lang="nl-NL" i="1" dirty="0" err="1"/>
              <a:t>models</a:t>
            </a:r>
            <a:r>
              <a:rPr lang="nl-NL" i="1" dirty="0"/>
              <a:t>, I </a:t>
            </a:r>
            <a:r>
              <a:rPr lang="nl-NL" i="1" dirty="0" err="1"/>
              <a:t>use</a:t>
            </a:r>
            <a:r>
              <a:rPr lang="nl-NL" i="1" dirty="0"/>
              <a:t> </a:t>
            </a:r>
            <a:r>
              <a:rPr lang="nl-NL" i="1" dirty="0" err="1"/>
              <a:t>same</a:t>
            </a:r>
            <a:r>
              <a:rPr lang="nl-NL" i="1" dirty="0"/>
              <a:t> state </a:t>
            </a:r>
            <a:r>
              <a:rPr lang="nl-NL" i="1" dirty="0" err="1"/>
              <a:t>for</a:t>
            </a:r>
            <a:r>
              <a:rPr lang="nl-NL" i="1" dirty="0"/>
              <a:t> </a:t>
            </a:r>
            <a:r>
              <a:rPr lang="nl-NL" i="1" dirty="0" err="1"/>
              <a:t>each</a:t>
            </a:r>
            <a:r>
              <a:rPr lang="nl-NL" i="1" dirty="0"/>
              <a:t> model</a:t>
            </a:r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</p:txBody>
      </p:sp>
      <p:sp>
        <p:nvSpPr>
          <p:cNvPr id="315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7165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What</a:t>
            </a:r>
            <a:r>
              <a:rPr lang="nl-NL" dirty="0"/>
              <a:t> I have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far | </a:t>
            </a:r>
            <a:r>
              <a:rPr lang="en-US" sz="1600" dirty="0"/>
              <a:t>Structure of the code 1/2</a:t>
            </a:r>
            <a:endParaRPr lang="en-US"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 err="1"/>
              <a:t>Variations</a:t>
            </a:r>
            <a:r>
              <a:rPr lang="nl-NL" b="1" dirty="0"/>
              <a:t> in </a:t>
            </a:r>
            <a:r>
              <a:rPr lang="nl-NL" b="1" dirty="0" err="1"/>
              <a:t>dynamic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estimation</a:t>
            </a:r>
            <a:r>
              <a:rPr lang="nl-NL" b="1" dirty="0"/>
              <a:t> </a:t>
            </a:r>
            <a:r>
              <a:rPr lang="nl-NL" b="1" dirty="0" err="1"/>
              <a:t>models</a:t>
            </a:r>
            <a:endParaRPr lang="nl-NL" b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i.e. </a:t>
            </a:r>
            <a:r>
              <a:rPr lang="nl-NL" i="1" dirty="0" err="1"/>
              <a:t>point_mass</a:t>
            </a:r>
            <a:r>
              <a:rPr lang="nl-NL" i="1" dirty="0"/>
              <a:t> has files </a:t>
            </a:r>
            <a:r>
              <a:rPr lang="nl-NL" i="1" dirty="0" err="1"/>
              <a:t>with</a:t>
            </a:r>
            <a:r>
              <a:rPr lang="nl-NL" i="1" dirty="0"/>
              <a:t> different </a:t>
            </a:r>
            <a:r>
              <a:rPr lang="nl-NL" i="1" dirty="0" err="1"/>
              <a:t>planets</a:t>
            </a:r>
            <a:r>
              <a:rPr lang="nl-NL" i="1" dirty="0"/>
              <a:t> </a:t>
            </a:r>
            <a:r>
              <a:rPr lang="nl-NL" i="1" dirty="0" err="1"/>
              <a:t>included</a:t>
            </a:r>
            <a:r>
              <a:rPr lang="nl-NL" i="1" dirty="0"/>
              <a:t> in </a:t>
            </a:r>
            <a:r>
              <a:rPr lang="nl-NL" i="1" dirty="0" err="1"/>
              <a:t>acceleration</a:t>
            </a:r>
            <a:r>
              <a:rPr lang="nl-NL" i="1" dirty="0"/>
              <a:t> model, </a:t>
            </a:r>
            <a:r>
              <a:rPr lang="nl-NL" i="1" dirty="0" err="1"/>
              <a:t>point_mass_srp</a:t>
            </a:r>
            <a:r>
              <a:rPr lang="nl-NL" i="1" dirty="0"/>
              <a:t> </a:t>
            </a:r>
            <a:r>
              <a:rPr lang="nl-NL" i="1" dirty="0" err="1"/>
              <a:t>same</a:t>
            </a:r>
            <a:r>
              <a:rPr lang="nl-NL" i="1" dirty="0"/>
              <a:t> but </a:t>
            </a:r>
            <a:r>
              <a:rPr lang="nl-NL" i="1" dirty="0" err="1"/>
              <a:t>with</a:t>
            </a:r>
            <a:r>
              <a:rPr lang="nl-NL" i="1" dirty="0"/>
              <a:t> SRP </a:t>
            </a:r>
            <a:r>
              <a:rPr lang="nl-NL" i="1" dirty="0" err="1"/>
              <a:t>added</a:t>
            </a:r>
            <a:r>
              <a:rPr lang="nl-NL" i="1" dirty="0"/>
              <a:t>, etc.: </a:t>
            </a:r>
          </a:p>
          <a:p>
            <a:pPr lvl="7"/>
            <a:r>
              <a:rPr lang="nl-NL" i="1" dirty="0"/>
              <a:t>                  - </a:t>
            </a:r>
            <a:r>
              <a:rPr lang="en-GB" i="1" dirty="0"/>
              <a:t>high_fidelity_point_mass_01.py, high_fidelity_point_mass_srp_05.py, etc.</a:t>
            </a:r>
          </a:p>
          <a:p>
            <a:pPr lvl="7"/>
            <a:r>
              <a:rPr lang="en-GB" i="1" dirty="0"/>
              <a:t>                  - low_fidelity.py</a:t>
            </a:r>
            <a:endParaRPr lang="nl-NL" i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 err="1"/>
              <a:t>Each</a:t>
            </a:r>
            <a:r>
              <a:rPr lang="nl-NL" i="1" dirty="0"/>
              <a:t> file </a:t>
            </a:r>
            <a:r>
              <a:rPr lang="nl-NL" i="1" dirty="0" err="1"/>
              <a:t>generates</a:t>
            </a:r>
            <a:r>
              <a:rPr lang="nl-NL" i="1" dirty="0"/>
              <a:t> </a:t>
            </a:r>
            <a:r>
              <a:rPr lang="nl-NL" i="1" dirty="0" err="1"/>
              <a:t>an</a:t>
            </a:r>
            <a:r>
              <a:rPr lang="nl-NL" i="1" dirty="0"/>
              <a:t> </a:t>
            </a:r>
            <a:r>
              <a:rPr lang="nl-NL" i="1" dirty="0" err="1"/>
              <a:t>instance</a:t>
            </a:r>
            <a:r>
              <a:rPr lang="nl-NL" i="1" dirty="0"/>
              <a:t> of &lt;</a:t>
            </a:r>
            <a:r>
              <a:rPr lang="nl-NL" i="1" dirty="0" err="1"/>
              <a:t>LowFidelityDynamicModel</a:t>
            </a:r>
            <a:r>
              <a:rPr lang="nl-NL" i="1" dirty="0"/>
              <a:t>&gt; or &lt;</a:t>
            </a:r>
            <a:r>
              <a:rPr lang="nl-NL" i="1" dirty="0" err="1"/>
              <a:t>HighFidelityDynamicModel</a:t>
            </a:r>
            <a:r>
              <a:rPr lang="nl-NL" i="1" dirty="0"/>
              <a:t>&gt; </a:t>
            </a:r>
            <a:r>
              <a:rPr lang="nl-NL" i="1" dirty="0" err="1"/>
              <a:t>objects</a:t>
            </a:r>
            <a:endParaRPr lang="nl-NL" i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 err="1"/>
              <a:t>estimation_models</a:t>
            </a:r>
            <a:endParaRPr lang="nl-NL" b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 err="1"/>
              <a:t>Composition</a:t>
            </a:r>
            <a:r>
              <a:rPr lang="nl-NL" i="1" dirty="0"/>
              <a:t>, takes </a:t>
            </a:r>
            <a:r>
              <a:rPr lang="nl-NL" i="1" dirty="0" err="1"/>
              <a:t>dynamic</a:t>
            </a:r>
            <a:r>
              <a:rPr lang="nl-NL" i="1" dirty="0"/>
              <a:t> model </a:t>
            </a:r>
            <a:r>
              <a:rPr lang="nl-NL" i="1" dirty="0" err="1"/>
              <a:t>instance</a:t>
            </a:r>
            <a:endParaRPr lang="nl-NL" i="1" dirty="0"/>
          </a:p>
          <a:p>
            <a:pPr lvl="6" indent="0">
              <a:buNone/>
            </a:pPr>
            <a:r>
              <a:rPr lang="nl-NL" i="1" dirty="0"/>
              <a:t>    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gives</a:t>
            </a:r>
            <a:r>
              <a:rPr lang="nl-NL" i="1" dirty="0"/>
              <a:t> </a:t>
            </a:r>
            <a:r>
              <a:rPr lang="nl-NL" i="1" dirty="0" err="1"/>
              <a:t>initial</a:t>
            </a:r>
            <a:r>
              <a:rPr lang="nl-NL" i="1" dirty="0"/>
              <a:t> state/</a:t>
            </a:r>
            <a:r>
              <a:rPr lang="nl-NL" i="1" dirty="0" err="1"/>
              <a:t>other</a:t>
            </a:r>
            <a:r>
              <a:rPr lang="nl-NL" i="1" dirty="0"/>
              <a:t> parameter </a:t>
            </a:r>
            <a:r>
              <a:rPr lang="nl-NL" i="1" dirty="0" err="1"/>
              <a:t>estimates</a:t>
            </a:r>
            <a:r>
              <a:rPr lang="nl-NL" i="1" dirty="0"/>
              <a:t>,</a:t>
            </a:r>
          </a:p>
          <a:p>
            <a:pPr marL="823912" lvl="6" indent="-285750"/>
            <a:r>
              <a:rPr lang="nl-NL" i="1" dirty="0" err="1"/>
              <a:t>Generates</a:t>
            </a:r>
            <a:r>
              <a:rPr lang="nl-NL" i="1" dirty="0"/>
              <a:t> &lt;</a:t>
            </a:r>
            <a:r>
              <a:rPr lang="nl-NL" i="1" dirty="0" err="1"/>
              <a:t>EstimationModel</a:t>
            </a:r>
            <a:r>
              <a:rPr lang="nl-NL" i="1" dirty="0"/>
              <a:t>&gt; object</a:t>
            </a:r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 err="1"/>
              <a:t>measurement_models</a:t>
            </a:r>
            <a:endParaRPr lang="nl-NL" b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 err="1"/>
              <a:t>Not</a:t>
            </a:r>
            <a:r>
              <a:rPr lang="nl-NL" i="1" dirty="0"/>
              <a:t> </a:t>
            </a:r>
            <a:r>
              <a:rPr lang="nl-NL" i="1" dirty="0" err="1"/>
              <a:t>there</a:t>
            </a:r>
            <a:r>
              <a:rPr lang="nl-NL" i="1" dirty="0"/>
              <a:t>, </a:t>
            </a:r>
            <a:r>
              <a:rPr lang="nl-NL" i="1" dirty="0" err="1"/>
              <a:t>observation</a:t>
            </a:r>
            <a:r>
              <a:rPr lang="nl-NL" i="1" dirty="0"/>
              <a:t> </a:t>
            </a:r>
            <a:r>
              <a:rPr lang="nl-NL" i="1" dirty="0" err="1"/>
              <a:t>params</a:t>
            </a:r>
            <a:r>
              <a:rPr lang="nl-NL" i="1" dirty="0"/>
              <a:t> are </a:t>
            </a:r>
            <a:r>
              <a:rPr lang="nl-NL" i="1" dirty="0" err="1"/>
              <a:t>attributes</a:t>
            </a:r>
            <a:r>
              <a:rPr lang="nl-NL" i="1" dirty="0"/>
              <a:t> of </a:t>
            </a:r>
            <a:r>
              <a:rPr lang="nl-NL" i="1" dirty="0" err="1"/>
              <a:t>EstimationModel</a:t>
            </a:r>
            <a:endParaRPr lang="nl-NL" i="1" dirty="0"/>
          </a:p>
          <a:p>
            <a:pPr lvl="6" indent="0">
              <a:buNone/>
            </a:pPr>
            <a:endParaRPr lang="nl-NL" i="1" dirty="0"/>
          </a:p>
          <a:p>
            <a:pPr lvl="6" indent="0">
              <a:buNone/>
            </a:pPr>
            <a:endParaRPr lang="nl-NL" i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B84B21-09BE-FA25-C2F6-29D26971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48" y="3753389"/>
            <a:ext cx="5264127" cy="25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What</a:t>
            </a:r>
            <a:r>
              <a:rPr lang="nl-NL" dirty="0"/>
              <a:t> I have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far | </a:t>
            </a:r>
            <a:r>
              <a:rPr lang="en-US" sz="1600" dirty="0"/>
              <a:t>Structure of the code 2/2</a:t>
            </a:r>
            <a:endParaRPr lang="en-US"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4695622" cy="435646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/>
              <a:t>UML diagram of </a:t>
            </a:r>
            <a:r>
              <a:rPr lang="nl-NL" b="1" dirty="0" err="1"/>
              <a:t>the</a:t>
            </a:r>
            <a:r>
              <a:rPr lang="nl-NL" b="1" dirty="0"/>
              <a:t> classes (</a:t>
            </a:r>
            <a:r>
              <a:rPr lang="nl-NL" b="1" dirty="0" err="1"/>
              <a:t>not</a:t>
            </a:r>
            <a:r>
              <a:rPr lang="nl-NL" b="1" dirty="0"/>
              <a:t> perfect!)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 err="1"/>
              <a:t>Structure</a:t>
            </a:r>
            <a:r>
              <a:rPr lang="nl-NL" i="1" dirty="0"/>
              <a:t> has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be</a:t>
            </a:r>
            <a:r>
              <a:rPr lang="nl-NL" i="1" dirty="0"/>
              <a:t> </a:t>
            </a:r>
            <a:r>
              <a:rPr lang="nl-NL" i="1" dirty="0" err="1"/>
              <a:t>improved</a:t>
            </a:r>
            <a:r>
              <a:rPr lang="nl-NL" i="1" dirty="0"/>
              <a:t> (different </a:t>
            </a:r>
            <a:r>
              <a:rPr lang="nl-NL" i="1" dirty="0" err="1"/>
              <a:t>MeasurementModel</a:t>
            </a:r>
            <a:r>
              <a:rPr lang="nl-NL" i="1" dirty="0"/>
              <a:t> classes </a:t>
            </a:r>
            <a:r>
              <a:rPr lang="nl-NL" i="1" dirty="0" err="1"/>
              <a:t>maybe</a:t>
            </a:r>
            <a:r>
              <a:rPr lang="nl-NL" i="1" dirty="0"/>
              <a:t>?)</a:t>
            </a:r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b="1" dirty="0"/>
              <a:t>Goal of </a:t>
            </a:r>
            <a:r>
              <a:rPr lang="nl-NL" b="1" dirty="0" err="1"/>
              <a:t>the</a:t>
            </a:r>
            <a:r>
              <a:rPr lang="nl-NL" b="1" dirty="0"/>
              <a:t> code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 err="1"/>
              <a:t>Generate</a:t>
            </a:r>
            <a:r>
              <a:rPr lang="nl-NL" i="1" dirty="0"/>
              <a:t> </a:t>
            </a:r>
            <a:r>
              <a:rPr lang="nl-NL" i="1" dirty="0" err="1"/>
              <a:t>estimationed</a:t>
            </a:r>
            <a:r>
              <a:rPr lang="nl-NL" i="1" dirty="0"/>
              <a:t> parameters </a:t>
            </a:r>
            <a:r>
              <a:rPr lang="nl-NL" i="1" dirty="0" err="1"/>
              <a:t>given</a:t>
            </a:r>
            <a:r>
              <a:rPr lang="nl-NL" i="1" dirty="0"/>
              <a:t> a start </a:t>
            </a:r>
            <a:r>
              <a:rPr lang="nl-NL" i="1" dirty="0" err="1"/>
              <a:t>epoch</a:t>
            </a:r>
            <a:r>
              <a:rPr lang="nl-NL" i="1" dirty="0"/>
              <a:t>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propagation</a:t>
            </a:r>
            <a:r>
              <a:rPr lang="nl-NL" i="1" dirty="0"/>
              <a:t> </a:t>
            </a:r>
            <a:r>
              <a:rPr lang="nl-NL" i="1" dirty="0" err="1"/>
              <a:t>duration</a:t>
            </a:r>
            <a:r>
              <a:rPr lang="nl-NL" i="1" dirty="0"/>
              <a:t> as input. 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S.t. </a:t>
            </a:r>
            <a:r>
              <a:rPr lang="nl-NL" i="1" dirty="0" err="1"/>
              <a:t>When</a:t>
            </a:r>
            <a:r>
              <a:rPr lang="nl-NL" i="1" dirty="0"/>
              <a:t> </a:t>
            </a:r>
            <a:r>
              <a:rPr lang="nl-NL" i="1" dirty="0" err="1"/>
              <a:t>orbit</a:t>
            </a:r>
            <a:r>
              <a:rPr lang="nl-NL" i="1" dirty="0"/>
              <a:t> is </a:t>
            </a:r>
            <a:r>
              <a:rPr lang="nl-NL" i="1" dirty="0" err="1"/>
              <a:t>SKd</a:t>
            </a:r>
            <a:r>
              <a:rPr lang="nl-NL" i="1" dirty="0"/>
              <a:t>, I run new </a:t>
            </a:r>
            <a:r>
              <a:rPr lang="nl-NL" i="1" dirty="0" err="1"/>
              <a:t>estimation</a:t>
            </a:r>
            <a:r>
              <a:rPr lang="nl-NL" i="1" dirty="0"/>
              <a:t> </a:t>
            </a:r>
            <a:r>
              <a:rPr lang="nl-NL" i="1" dirty="0" err="1"/>
              <a:t>with</a:t>
            </a:r>
            <a:r>
              <a:rPr lang="nl-NL" i="1" dirty="0"/>
              <a:t> </a:t>
            </a:r>
            <a:r>
              <a:rPr lang="nl-NL" i="1" dirty="0" err="1"/>
              <a:t>that</a:t>
            </a:r>
            <a:r>
              <a:rPr lang="nl-NL" i="1" dirty="0"/>
              <a:t> new state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for</a:t>
            </a:r>
            <a:r>
              <a:rPr lang="nl-NL" i="1" dirty="0"/>
              <a:t> a new time</a:t>
            </a:r>
          </a:p>
          <a:p>
            <a:pPr lvl="5" indent="0">
              <a:buNone/>
            </a:pPr>
            <a:endParaRPr lang="nl-NL" i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Question: </a:t>
            </a:r>
            <a:r>
              <a:rPr lang="nl-NL" i="1" dirty="0" err="1"/>
              <a:t>how</a:t>
            </a:r>
            <a:r>
              <a:rPr lang="nl-NL" i="1" dirty="0"/>
              <a:t> does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optimization</a:t>
            </a:r>
            <a:r>
              <a:rPr lang="nl-NL" i="1" dirty="0"/>
              <a:t> part </a:t>
            </a:r>
            <a:r>
              <a:rPr lang="nl-NL" i="1" dirty="0" err="1"/>
              <a:t>come</a:t>
            </a:r>
            <a:r>
              <a:rPr lang="nl-NL" i="1" dirty="0"/>
              <a:t> </a:t>
            </a:r>
            <a:r>
              <a:rPr lang="nl-NL" i="1" dirty="0" err="1"/>
              <a:t>into</a:t>
            </a:r>
            <a:r>
              <a:rPr lang="nl-NL" i="1" dirty="0"/>
              <a:t> </a:t>
            </a:r>
            <a:r>
              <a:rPr lang="nl-NL" i="1" dirty="0" err="1"/>
              <a:t>this</a:t>
            </a:r>
            <a:r>
              <a:rPr lang="nl-NL" i="1" dirty="0"/>
              <a:t>?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i.e. </a:t>
            </a:r>
            <a:r>
              <a:rPr lang="nl-NL" i="1" dirty="0" err="1"/>
              <a:t>also</a:t>
            </a:r>
            <a:r>
              <a:rPr lang="nl-NL" i="1" dirty="0"/>
              <a:t> make </a:t>
            </a:r>
            <a:r>
              <a:rPr lang="nl-NL" i="1" dirty="0" err="1"/>
              <a:t>algo</a:t>
            </a:r>
            <a:r>
              <a:rPr lang="nl-NL" i="1" dirty="0"/>
              <a:t> </a:t>
            </a:r>
            <a:r>
              <a:rPr lang="nl-NL" i="1" dirty="0" err="1"/>
              <a:t>that</a:t>
            </a:r>
            <a:r>
              <a:rPr lang="nl-NL" i="1" dirty="0"/>
              <a:t> </a:t>
            </a:r>
            <a:r>
              <a:rPr lang="nl-NL" i="1" dirty="0" err="1"/>
              <a:t>keeps</a:t>
            </a:r>
            <a:r>
              <a:rPr lang="nl-NL" i="1" dirty="0"/>
              <a:t> track of </a:t>
            </a:r>
            <a:r>
              <a:rPr lang="nl-NL" i="1" dirty="0" err="1"/>
              <a:t>observabiltiy</a:t>
            </a:r>
            <a:r>
              <a:rPr lang="nl-NL" i="1" dirty="0"/>
              <a:t>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covariance</a:t>
            </a:r>
            <a:r>
              <a:rPr lang="nl-NL" i="1" dirty="0"/>
              <a:t>, </a:t>
            </a:r>
            <a:r>
              <a:rPr lang="nl-NL" i="1" dirty="0" err="1"/>
              <a:t>both</a:t>
            </a:r>
            <a:r>
              <a:rPr lang="nl-NL" i="1" dirty="0"/>
              <a:t> at </a:t>
            </a:r>
            <a:r>
              <a:rPr lang="nl-NL" i="1" dirty="0" err="1"/>
              <a:t>same</a:t>
            </a:r>
            <a:r>
              <a:rPr lang="nl-NL" i="1" dirty="0"/>
              <a:t> time?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/>
              <a:t>Research question: </a:t>
            </a:r>
            <a:r>
              <a:rPr lang="nl-NL" i="1" dirty="0" err="1"/>
              <a:t>decrease</a:t>
            </a:r>
            <a:r>
              <a:rPr lang="nl-NL" i="1" dirty="0"/>
              <a:t> </a:t>
            </a:r>
            <a:r>
              <a:rPr lang="nl-NL" i="1" dirty="0" err="1"/>
              <a:t>accuracy</a:t>
            </a:r>
            <a:r>
              <a:rPr lang="nl-NL" i="1" dirty="0"/>
              <a:t>, </a:t>
            </a:r>
            <a:r>
              <a:rPr lang="nl-NL" i="1" dirty="0" err="1"/>
              <a:t>when</a:t>
            </a:r>
            <a:r>
              <a:rPr lang="nl-NL" i="1" dirty="0"/>
              <a:t>? 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i="1" dirty="0" err="1"/>
              <a:t>What</a:t>
            </a:r>
            <a:r>
              <a:rPr lang="nl-NL" i="1" dirty="0"/>
              <a:t> is </a:t>
            </a:r>
            <a:r>
              <a:rPr lang="nl-NL" i="1" dirty="0" err="1"/>
              <a:t>good</a:t>
            </a:r>
            <a:r>
              <a:rPr lang="nl-NL" i="1" dirty="0"/>
              <a:t> </a:t>
            </a:r>
            <a:r>
              <a:rPr lang="nl-NL" i="1" dirty="0" err="1"/>
              <a:t>enough</a:t>
            </a:r>
            <a:r>
              <a:rPr lang="nl-NL" i="1" dirty="0"/>
              <a:t>?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  <a:p>
            <a:pPr marL="823912" lvl="6" indent="-285750">
              <a:buFont typeface="Wingdings" panose="05000000000000000000" pitchFamily="2" charset="2"/>
              <a:buChar char="§"/>
            </a:pPr>
            <a:endParaRPr lang="nl-NL" i="1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8450E5-91C4-D46D-EAAC-FEE5AB677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12" y="568516"/>
            <a:ext cx="6523638" cy="61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/>
              <a:t>Preliminary 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16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36375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en-US" dirty="0"/>
              <a:t>Preliminary results |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nl-NL" sz="2000" dirty="0" err="1"/>
              <a:t>Validation</a:t>
            </a:r>
            <a:r>
              <a:rPr lang="nl-NL" sz="2000" dirty="0"/>
              <a:t> </a:t>
            </a:r>
            <a:r>
              <a:rPr lang="nl-NL" sz="2000" dirty="0" err="1"/>
              <a:t>tudat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classical</a:t>
            </a:r>
            <a:r>
              <a:rPr lang="nl-NL" sz="2000" dirty="0"/>
              <a:t> CRTPB</a:t>
            </a:r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tudat</a:t>
            </a:r>
            <a:r>
              <a:rPr lang="nl-NL" dirty="0"/>
              <a:t> CRTBP </a:t>
            </a:r>
            <a:r>
              <a:rPr lang="nl-NL" dirty="0" err="1"/>
              <a:t>represent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classical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?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halo?</a:t>
            </a:r>
          </a:p>
          <a:p>
            <a:r>
              <a:rPr lang="nl-NL" dirty="0" err="1"/>
              <a:t>With</a:t>
            </a:r>
            <a:r>
              <a:rPr lang="nl-NL" dirty="0"/>
              <a:t> Frontiers paper </a:t>
            </a:r>
            <a:r>
              <a:rPr lang="nl-NL" dirty="0" err="1"/>
              <a:t>states</a:t>
            </a:r>
            <a:r>
              <a:rPr lang="nl-NL" dirty="0"/>
              <a:t>, </a:t>
            </a:r>
            <a:r>
              <a:rPr lang="nl-NL" dirty="0" err="1"/>
              <a:t>corrected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params</a:t>
            </a:r>
            <a:endParaRPr lang="nl-NL" dirty="0"/>
          </a:p>
          <a:p>
            <a:r>
              <a:rPr lang="nl-NL" dirty="0" err="1"/>
              <a:t>Diverges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visibly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28 </a:t>
            </a:r>
            <a:r>
              <a:rPr lang="nl-NL" dirty="0" err="1"/>
              <a:t>days</a:t>
            </a:r>
            <a:r>
              <a:rPr lang="nl-NL" dirty="0"/>
              <a:t>, </a:t>
            </a:r>
            <a:r>
              <a:rPr lang="nl-NL" dirty="0" err="1"/>
              <a:t>predominantly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LUMIO</a:t>
            </a:r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error?</a:t>
            </a:r>
          </a:p>
          <a:p>
            <a:r>
              <a:rPr lang="nl-NL" dirty="0"/>
              <a:t>LPF error &gt; 10000m &lt; 10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LUMIO </a:t>
            </a:r>
            <a:r>
              <a:rPr lang="nl-NL" dirty="0" err="1"/>
              <a:t>catches</a:t>
            </a:r>
            <a:r>
              <a:rPr lang="nl-NL" dirty="0"/>
              <a:t> up </a:t>
            </a:r>
            <a:r>
              <a:rPr lang="nl-NL" dirty="0" err="1"/>
              <a:t>after</a:t>
            </a:r>
            <a:r>
              <a:rPr lang="nl-NL" dirty="0"/>
              <a:t> ~30 </a:t>
            </a:r>
            <a:r>
              <a:rPr lang="nl-NL" dirty="0" err="1"/>
              <a:t>days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F95C4A9-ABFD-E65D-6B06-616BCF28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3687"/>
            <a:ext cx="64008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en-US" dirty="0"/>
              <a:t>Preliminary results |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nl-NL" sz="2000" dirty="0" err="1"/>
              <a:t>Validation</a:t>
            </a:r>
            <a:r>
              <a:rPr lang="nl-NL" sz="2000" dirty="0"/>
              <a:t> </a:t>
            </a:r>
            <a:r>
              <a:rPr lang="nl-NL" sz="2000" dirty="0" err="1"/>
              <a:t>tudat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classical</a:t>
            </a:r>
            <a:r>
              <a:rPr lang="nl-NL" sz="2000" dirty="0"/>
              <a:t> CRTPB</a:t>
            </a:r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tudat</a:t>
            </a:r>
            <a:r>
              <a:rPr lang="nl-NL" dirty="0"/>
              <a:t> CRTBP </a:t>
            </a:r>
            <a:r>
              <a:rPr lang="nl-NL" dirty="0" err="1"/>
              <a:t>represent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classical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?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halo?</a:t>
            </a:r>
          </a:p>
          <a:p>
            <a:r>
              <a:rPr lang="nl-NL" dirty="0" err="1"/>
              <a:t>With</a:t>
            </a:r>
            <a:r>
              <a:rPr lang="nl-NL" dirty="0"/>
              <a:t> Frontiers paper </a:t>
            </a:r>
            <a:r>
              <a:rPr lang="nl-NL" dirty="0" err="1"/>
              <a:t>states</a:t>
            </a:r>
            <a:r>
              <a:rPr lang="nl-NL" dirty="0"/>
              <a:t>, </a:t>
            </a:r>
            <a:r>
              <a:rPr lang="nl-NL" dirty="0" err="1"/>
              <a:t>corrected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params</a:t>
            </a:r>
            <a:endParaRPr lang="nl-NL" dirty="0"/>
          </a:p>
          <a:p>
            <a:r>
              <a:rPr lang="nl-NL" dirty="0" err="1"/>
              <a:t>Diverges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visibly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28 </a:t>
            </a:r>
            <a:r>
              <a:rPr lang="nl-NL" dirty="0" err="1"/>
              <a:t>days</a:t>
            </a:r>
            <a:r>
              <a:rPr lang="nl-NL" dirty="0"/>
              <a:t>, </a:t>
            </a:r>
            <a:r>
              <a:rPr lang="nl-NL" dirty="0" err="1"/>
              <a:t>predominantly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LUMIO</a:t>
            </a:r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error?</a:t>
            </a:r>
          </a:p>
          <a:p>
            <a:r>
              <a:rPr lang="nl-NL" dirty="0"/>
              <a:t>LPF error &gt; 10000m &lt; 10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LUMIO </a:t>
            </a:r>
            <a:r>
              <a:rPr lang="nl-NL" dirty="0" err="1"/>
              <a:t>catches</a:t>
            </a:r>
            <a:r>
              <a:rPr lang="nl-NL" dirty="0"/>
              <a:t> up </a:t>
            </a:r>
            <a:r>
              <a:rPr lang="nl-NL" dirty="0" err="1"/>
              <a:t>after</a:t>
            </a:r>
            <a:r>
              <a:rPr lang="nl-NL" dirty="0"/>
              <a:t> ~30 </a:t>
            </a:r>
            <a:r>
              <a:rPr lang="nl-NL" dirty="0" err="1"/>
              <a:t>days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5C4A9-ABFD-E65D-6B06-616BCF28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200" y="-3687"/>
            <a:ext cx="64007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tudat</a:t>
            </a:r>
            <a:r>
              <a:rPr lang="nl-NL" dirty="0"/>
              <a:t> CRTBP </a:t>
            </a:r>
            <a:r>
              <a:rPr lang="nl-NL" dirty="0" err="1"/>
              <a:t>represent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classical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?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halo?</a:t>
            </a:r>
          </a:p>
          <a:p>
            <a:r>
              <a:rPr lang="nl-NL" dirty="0" err="1"/>
              <a:t>With</a:t>
            </a:r>
            <a:r>
              <a:rPr lang="nl-NL" dirty="0"/>
              <a:t> Frontiers paper </a:t>
            </a:r>
            <a:r>
              <a:rPr lang="nl-NL" dirty="0" err="1"/>
              <a:t>states</a:t>
            </a:r>
            <a:r>
              <a:rPr lang="nl-NL" dirty="0"/>
              <a:t>, </a:t>
            </a:r>
            <a:r>
              <a:rPr lang="nl-NL" dirty="0" err="1"/>
              <a:t>corrected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params</a:t>
            </a:r>
            <a:endParaRPr lang="nl-NL" dirty="0"/>
          </a:p>
          <a:p>
            <a:r>
              <a:rPr lang="nl-NL" dirty="0" err="1"/>
              <a:t>Diverges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visibly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28 </a:t>
            </a:r>
            <a:r>
              <a:rPr lang="nl-NL" dirty="0" err="1"/>
              <a:t>days</a:t>
            </a:r>
            <a:r>
              <a:rPr lang="nl-NL" dirty="0"/>
              <a:t>, </a:t>
            </a:r>
            <a:r>
              <a:rPr lang="nl-NL" dirty="0" err="1"/>
              <a:t>predominantly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LUMIO</a:t>
            </a:r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error?</a:t>
            </a:r>
          </a:p>
          <a:p>
            <a:r>
              <a:rPr lang="nl-NL" dirty="0"/>
              <a:t>LPF error &gt; 10000m &lt; 10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LUMIO </a:t>
            </a:r>
            <a:r>
              <a:rPr lang="nl-NL" dirty="0" err="1"/>
              <a:t>catches</a:t>
            </a:r>
            <a:r>
              <a:rPr lang="nl-NL" dirty="0"/>
              <a:t> up </a:t>
            </a:r>
            <a:r>
              <a:rPr lang="nl-NL" dirty="0" err="1"/>
              <a:t>after</a:t>
            </a:r>
            <a:r>
              <a:rPr lang="nl-NL" dirty="0"/>
              <a:t> ~30 </a:t>
            </a:r>
            <a:r>
              <a:rPr lang="nl-NL" dirty="0" err="1"/>
              <a:t>days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44DB18-295B-9BB3-ECCB-5BA1ABB4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Preliminary results |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nl-NL" sz="2000" dirty="0" err="1"/>
              <a:t>Validation</a:t>
            </a:r>
            <a:r>
              <a:rPr lang="nl-NL" sz="2000" dirty="0"/>
              <a:t> </a:t>
            </a:r>
            <a:r>
              <a:rPr lang="nl-NL" sz="2000" dirty="0" err="1"/>
              <a:t>tudat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classical</a:t>
            </a:r>
            <a:r>
              <a:rPr lang="nl-NL" sz="2000" dirty="0"/>
              <a:t> CRTPB</a:t>
            </a:r>
            <a:endParaRPr lang="en-US" dirty="0"/>
          </a:p>
        </p:txBody>
      </p:sp>
      <p:sp>
        <p:nvSpPr>
          <p:cNvPr id="5" name="Titel 7">
            <a:extLst>
              <a:ext uri="{FF2B5EF4-FFF2-40B4-BE49-F238E27FC236}">
                <a16:creationId xmlns:a16="http://schemas.microsoft.com/office/drawing/2014/main" id="{D3447E39-248B-AE84-9954-4A44C7DBDE6F}"/>
              </a:ext>
            </a:extLst>
          </p:cNvPr>
          <p:cNvSpPr txBox="1">
            <a:spLocks/>
          </p:cNvSpPr>
          <p:nvPr/>
        </p:nvSpPr>
        <p:spPr>
          <a:xfrm>
            <a:off x="527052" y="1493974"/>
            <a:ext cx="4774080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7500"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endParaRPr lang="nl-NL" sz="2000" dirty="0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D3752726-D573-377A-6A98-66B54C1B5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t="4432" r="7825" b="6424"/>
          <a:stretch/>
        </p:blipFill>
        <p:spPr>
          <a:xfrm>
            <a:off x="6260001" y="734553"/>
            <a:ext cx="5778748" cy="5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tudat</a:t>
            </a:r>
            <a:r>
              <a:rPr lang="nl-NL" dirty="0"/>
              <a:t> CRTBP </a:t>
            </a:r>
            <a:r>
              <a:rPr lang="nl-NL" dirty="0" err="1"/>
              <a:t>represent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classical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?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halo?</a:t>
            </a:r>
          </a:p>
          <a:p>
            <a:r>
              <a:rPr lang="nl-NL" dirty="0" err="1"/>
              <a:t>With</a:t>
            </a:r>
            <a:r>
              <a:rPr lang="nl-NL" dirty="0"/>
              <a:t> Frontiers paper </a:t>
            </a:r>
            <a:r>
              <a:rPr lang="nl-NL" dirty="0" err="1"/>
              <a:t>states</a:t>
            </a:r>
            <a:r>
              <a:rPr lang="nl-NL" dirty="0"/>
              <a:t>, </a:t>
            </a:r>
            <a:r>
              <a:rPr lang="nl-NL" dirty="0" err="1"/>
              <a:t>corrected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params</a:t>
            </a:r>
            <a:endParaRPr lang="nl-NL" dirty="0"/>
          </a:p>
          <a:p>
            <a:r>
              <a:rPr lang="nl-NL" dirty="0" err="1"/>
              <a:t>Diverges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visibly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28 </a:t>
            </a:r>
            <a:r>
              <a:rPr lang="nl-NL" dirty="0" err="1"/>
              <a:t>days</a:t>
            </a:r>
            <a:r>
              <a:rPr lang="nl-NL" dirty="0"/>
              <a:t>, </a:t>
            </a:r>
            <a:r>
              <a:rPr lang="nl-NL" dirty="0" err="1"/>
              <a:t>predominantly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LUMIO</a:t>
            </a:r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error?</a:t>
            </a:r>
          </a:p>
          <a:p>
            <a:r>
              <a:rPr lang="nl-NL" dirty="0"/>
              <a:t>LPF error &gt; 10000m &lt; 10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LUMIO </a:t>
            </a:r>
            <a:r>
              <a:rPr lang="nl-NL" dirty="0" err="1"/>
              <a:t>catches</a:t>
            </a:r>
            <a:r>
              <a:rPr lang="nl-NL" dirty="0"/>
              <a:t> up </a:t>
            </a:r>
            <a:r>
              <a:rPr lang="nl-NL" dirty="0" err="1"/>
              <a:t>after</a:t>
            </a:r>
            <a:r>
              <a:rPr lang="nl-NL" dirty="0"/>
              <a:t> ~30 </a:t>
            </a:r>
            <a:r>
              <a:rPr lang="nl-NL" dirty="0" err="1"/>
              <a:t>days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5C4A9-ABFD-E65D-6B06-616BCF28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200" y="-3687"/>
            <a:ext cx="640079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44DB18-295B-9BB3-ECCB-5BA1ABB4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Preliminary results |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nl-NL" sz="2000" dirty="0" err="1"/>
              <a:t>Validation</a:t>
            </a:r>
            <a:r>
              <a:rPr lang="nl-NL" sz="2000" dirty="0"/>
              <a:t> </a:t>
            </a:r>
            <a:r>
              <a:rPr lang="nl-NL" sz="2000" dirty="0" err="1"/>
              <a:t>tudat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classical</a:t>
            </a:r>
            <a:r>
              <a:rPr lang="nl-NL" sz="2000" dirty="0"/>
              <a:t> CRTPB</a:t>
            </a:r>
            <a:endParaRPr lang="en-US" dirty="0"/>
          </a:p>
        </p:txBody>
      </p:sp>
      <p:sp>
        <p:nvSpPr>
          <p:cNvPr id="5" name="Titel 7">
            <a:extLst>
              <a:ext uri="{FF2B5EF4-FFF2-40B4-BE49-F238E27FC236}">
                <a16:creationId xmlns:a16="http://schemas.microsoft.com/office/drawing/2014/main" id="{D3447E39-248B-AE84-9954-4A44C7DBDE6F}"/>
              </a:ext>
            </a:extLst>
          </p:cNvPr>
          <p:cNvSpPr txBox="1">
            <a:spLocks/>
          </p:cNvSpPr>
          <p:nvPr/>
        </p:nvSpPr>
        <p:spPr>
          <a:xfrm>
            <a:off x="527052" y="1493974"/>
            <a:ext cx="4774080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7500"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49863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en-US" dirty="0"/>
              <a:t>Preliminary results |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nl-NL" sz="2000" dirty="0" err="1"/>
              <a:t>Validation</a:t>
            </a:r>
            <a:r>
              <a:rPr lang="nl-NL" sz="2000" dirty="0"/>
              <a:t> </a:t>
            </a:r>
            <a:r>
              <a:rPr lang="nl-NL" sz="2000" dirty="0" err="1"/>
              <a:t>tudat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classical</a:t>
            </a:r>
            <a:r>
              <a:rPr lang="nl-NL" sz="2000" dirty="0"/>
              <a:t> CRTPB</a:t>
            </a:r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tudat</a:t>
            </a:r>
            <a:r>
              <a:rPr lang="nl-NL" dirty="0"/>
              <a:t> CRTBP </a:t>
            </a:r>
            <a:r>
              <a:rPr lang="nl-NL" dirty="0" err="1"/>
              <a:t>represent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classical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?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halo?</a:t>
            </a:r>
          </a:p>
          <a:p>
            <a:r>
              <a:rPr lang="nl-NL" dirty="0" err="1"/>
              <a:t>With</a:t>
            </a:r>
            <a:r>
              <a:rPr lang="nl-NL" dirty="0"/>
              <a:t> Frontiers paper </a:t>
            </a:r>
            <a:r>
              <a:rPr lang="nl-NL" dirty="0" err="1"/>
              <a:t>states</a:t>
            </a:r>
            <a:r>
              <a:rPr lang="nl-NL" dirty="0"/>
              <a:t>, </a:t>
            </a:r>
            <a:r>
              <a:rPr lang="nl-NL" dirty="0" err="1"/>
              <a:t>corrected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params</a:t>
            </a:r>
            <a:endParaRPr lang="nl-NL" dirty="0"/>
          </a:p>
          <a:p>
            <a:r>
              <a:rPr lang="nl-NL" dirty="0" err="1"/>
              <a:t>Diverges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visibly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28 </a:t>
            </a:r>
            <a:r>
              <a:rPr lang="nl-NL" dirty="0" err="1"/>
              <a:t>days</a:t>
            </a:r>
            <a:r>
              <a:rPr lang="nl-NL" dirty="0"/>
              <a:t>, </a:t>
            </a:r>
            <a:r>
              <a:rPr lang="nl-NL" dirty="0" err="1"/>
              <a:t>predominantly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LUMIO</a:t>
            </a:r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error?</a:t>
            </a:r>
          </a:p>
          <a:p>
            <a:r>
              <a:rPr lang="nl-NL" dirty="0"/>
              <a:t>LPF error &gt; 10000m &lt; 10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LUMIO </a:t>
            </a:r>
            <a:r>
              <a:rPr lang="nl-NL" dirty="0" err="1"/>
              <a:t>catches</a:t>
            </a:r>
            <a:r>
              <a:rPr lang="nl-NL" dirty="0"/>
              <a:t> up </a:t>
            </a:r>
            <a:r>
              <a:rPr lang="nl-NL" dirty="0" err="1"/>
              <a:t>after</a:t>
            </a:r>
            <a:r>
              <a:rPr lang="nl-NL" dirty="0"/>
              <a:t> ~30 </a:t>
            </a:r>
            <a:r>
              <a:rPr lang="nl-NL" dirty="0" err="1"/>
              <a:t>days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5C4A9-ABFD-E65D-6B06-616BCF28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-3687"/>
            <a:ext cx="6172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earth from space with a black background&#10;&#10;Description automatically generated">
            <a:extLst>
              <a:ext uri="{FF2B5EF4-FFF2-40B4-BE49-F238E27FC236}">
                <a16:creationId xmlns:a16="http://schemas.microsoft.com/office/drawing/2014/main" id="{D31EBB68-78DA-B2F1-47A8-91A84EDEA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7" b="23548"/>
          <a:stretch/>
        </p:blipFill>
        <p:spPr>
          <a:xfrm>
            <a:off x="-1" y="0"/>
            <a:ext cx="12360455" cy="6858000"/>
          </a:xfrm>
          <a:prstGeom prst="rect">
            <a:avLst/>
          </a:prstGeom>
        </p:spPr>
      </p:pic>
      <p:sp>
        <p:nvSpPr>
          <p:cNvPr id="10" name="Google Shape;55;p1">
            <a:extLst>
              <a:ext uri="{FF2B5EF4-FFF2-40B4-BE49-F238E27FC236}">
                <a16:creationId xmlns:a16="http://schemas.microsoft.com/office/drawing/2014/main" id="{E0C01CB4-AC3C-483E-BD2E-A3E8F1738278}"/>
              </a:ext>
            </a:extLst>
          </p:cNvPr>
          <p:cNvSpPr txBox="1">
            <a:spLocks/>
          </p:cNvSpPr>
          <p:nvPr/>
        </p:nvSpPr>
        <p:spPr>
          <a:xfrm>
            <a:off x="296612" y="268695"/>
            <a:ext cx="8783269" cy="127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GB" sz="5467" dirty="0">
                <a:solidFill>
                  <a:srgbClr val="FE860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On the optimization of LUMIO-LPF</a:t>
            </a:r>
            <a:br>
              <a:rPr lang="en-GB" sz="5467" dirty="0">
                <a:solidFill>
                  <a:srgbClr val="FE860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-GB" sz="5467" dirty="0">
                <a:solidFill>
                  <a:srgbClr val="FE860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tracking windows using </a:t>
            </a:r>
            <a:r>
              <a:rPr lang="en-GB" sz="5467" dirty="0" err="1">
                <a:solidFill>
                  <a:srgbClr val="FE860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LiAISON</a:t>
            </a:r>
            <a:endParaRPr lang="en-US" sz="5333" b="1" dirty="0">
              <a:latin typeface="EB Garamond"/>
              <a:ea typeface="EB Garamond"/>
              <a:cs typeface="EB Garamond"/>
            </a:endParaRPr>
          </a:p>
        </p:txBody>
      </p:sp>
      <p:pic>
        <p:nvPicPr>
          <p:cNvPr id="11" name="Google Shape;58;p1">
            <a:extLst>
              <a:ext uri="{FF2B5EF4-FFF2-40B4-BE49-F238E27FC236}">
                <a16:creationId xmlns:a16="http://schemas.microsoft.com/office/drawing/2014/main" id="{FA342948-8CE9-4FC0-A582-C9AF850389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3418" y="5750000"/>
            <a:ext cx="1879033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6;p1">
            <a:extLst>
              <a:ext uri="{FF2B5EF4-FFF2-40B4-BE49-F238E27FC236}">
                <a16:creationId xmlns:a16="http://schemas.microsoft.com/office/drawing/2014/main" id="{BBAA63BC-7CDA-4A07-A394-AFDBE458FA1B}"/>
              </a:ext>
            </a:extLst>
          </p:cNvPr>
          <p:cNvSpPr txBox="1"/>
          <p:nvPr/>
        </p:nvSpPr>
        <p:spPr>
          <a:xfrm>
            <a:off x="332800" y="1407424"/>
            <a:ext cx="118592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Thomas Bosboom</a:t>
            </a:r>
            <a:endParaRPr sz="1867" dirty="0">
              <a:solidFill>
                <a:srgbClr val="FFFFFF"/>
              </a:solidFill>
            </a:endParaRPr>
          </a:p>
          <a:p>
            <a:pPr>
              <a:buClr>
                <a:srgbClr val="000000"/>
              </a:buClr>
              <a:buSzPts val="900"/>
            </a:pP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8" name="Google Shape;56;p1">
            <a:extLst>
              <a:ext uri="{FF2B5EF4-FFF2-40B4-BE49-F238E27FC236}">
                <a16:creationId xmlns:a16="http://schemas.microsoft.com/office/drawing/2014/main" id="{9348A661-4551-09DF-FEEE-07696A6B3115}"/>
              </a:ext>
            </a:extLst>
          </p:cNvPr>
          <p:cNvSpPr txBox="1"/>
          <p:nvPr/>
        </p:nvSpPr>
        <p:spPr>
          <a:xfrm>
            <a:off x="332800" y="1907926"/>
            <a:ext cx="11859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FFFF"/>
                </a:solidFill>
                <a:latin typeface="Montserrat ExtraLight" panose="00000300000000000000" pitchFamily="2" charset="0"/>
                <a:ea typeface="Montserrat"/>
                <a:cs typeface="Montserrat"/>
                <a:sym typeface="Montserrat"/>
              </a:rPr>
              <a:t>Midterm</a:t>
            </a:r>
            <a:endParaRPr sz="1200" dirty="0">
              <a:solidFill>
                <a:srgbClr val="FFFFFF"/>
              </a:solidFill>
              <a:latin typeface="Montserrat ExtraLight" panose="00000300000000000000" pitchFamily="2" charset="0"/>
            </a:endParaRPr>
          </a:p>
        </p:txBody>
      </p:sp>
      <p:pic>
        <p:nvPicPr>
          <p:cNvPr id="6" name="Picture 5" descr="A round blue circle with white text and a black background&#10;&#10;Description automatically generated">
            <a:extLst>
              <a:ext uri="{FF2B5EF4-FFF2-40B4-BE49-F238E27FC236}">
                <a16:creationId xmlns:a16="http://schemas.microsoft.com/office/drawing/2014/main" id="{C49238F6-665D-FA1C-D417-B211036C2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692" y="389488"/>
            <a:ext cx="1044508" cy="10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2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en-US" dirty="0"/>
              <a:t>Preliminary results |</a:t>
            </a:r>
            <a:br>
              <a:rPr lang="en-US" dirty="0"/>
            </a:br>
            <a:r>
              <a:rPr lang="en-US" sz="2000" dirty="0"/>
              <a:t>Comparison states high and low fidelity</a:t>
            </a:r>
            <a:endParaRPr lang="nl-NL" sz="2000" dirty="0"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/>
              <a:t>How do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models</a:t>
            </a:r>
            <a:r>
              <a:rPr lang="nl-NL" dirty="0"/>
              <a:t> do w.r.t.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trajectories</a:t>
            </a:r>
            <a:r>
              <a:rPr lang="nl-NL" dirty="0"/>
              <a:t>?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nl-NL" dirty="0" err="1"/>
              <a:t>Quicker</a:t>
            </a:r>
            <a:r>
              <a:rPr lang="nl-NL" dirty="0"/>
              <a:t> </a:t>
            </a:r>
            <a:r>
              <a:rPr lang="nl-NL" dirty="0" err="1"/>
              <a:t>divergence</a:t>
            </a:r>
            <a:r>
              <a:rPr lang="nl-NL" dirty="0"/>
              <a:t> LUMIO </a:t>
            </a:r>
            <a:r>
              <a:rPr lang="nl-NL" dirty="0" err="1"/>
              <a:t>for</a:t>
            </a:r>
            <a:r>
              <a:rPr lang="nl-NL" dirty="0"/>
              <a:t> high model (PM 1)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nl-NL" dirty="0"/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5C4A9-ABFD-E65D-6B06-616BCF28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1"/>
            <a:ext cx="6172199" cy="68543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55A20B-DB7C-CD8E-A605-9E63C25AE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1"/>
            <a:ext cx="61721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9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en-US" dirty="0"/>
              <a:t>Preliminary results |</a:t>
            </a:r>
            <a:br>
              <a:rPr lang="en-US" dirty="0"/>
            </a:br>
            <a:r>
              <a:rPr lang="en-US" sz="2000" dirty="0"/>
              <a:t>Comparison states high and low fidelity</a:t>
            </a:r>
            <a:endParaRPr lang="nl-NL" sz="2000" dirty="0"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/>
              <a:t>How do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models</a:t>
            </a:r>
            <a:r>
              <a:rPr lang="nl-NL" dirty="0"/>
              <a:t> do w.r.t.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trajectories</a:t>
            </a:r>
            <a:r>
              <a:rPr lang="nl-NL" dirty="0"/>
              <a:t>?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nl-NL" dirty="0" err="1"/>
              <a:t>Quicker</a:t>
            </a:r>
            <a:r>
              <a:rPr lang="nl-NL" dirty="0"/>
              <a:t> </a:t>
            </a:r>
            <a:r>
              <a:rPr lang="nl-NL" dirty="0" err="1"/>
              <a:t>divergence</a:t>
            </a:r>
            <a:r>
              <a:rPr lang="nl-NL" dirty="0"/>
              <a:t> LUMIO </a:t>
            </a:r>
            <a:r>
              <a:rPr lang="nl-NL" dirty="0" err="1"/>
              <a:t>for</a:t>
            </a:r>
            <a:r>
              <a:rPr lang="nl-NL" dirty="0"/>
              <a:t> high model (PM 1)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nl-NL" dirty="0"/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5C4A9-ABFD-E65D-6B06-616BCF28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1" y="1"/>
            <a:ext cx="6172199" cy="68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  <a:solidFill>
            <a:srgbClr val="61A4B4"/>
          </a:solidFill>
        </p:spPr>
        <p:txBody>
          <a:bodyPr/>
          <a:lstStyle/>
          <a:p>
            <a:endParaRPr dirty="0"/>
          </a:p>
        </p:txBody>
      </p:sp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en-US" dirty="0"/>
              <a:t>Preliminary results |</a:t>
            </a:r>
            <a:br>
              <a:rPr lang="en-US" dirty="0"/>
            </a:br>
            <a:r>
              <a:rPr lang="en-US" sz="2000" dirty="0"/>
              <a:t>Comparison tudatpy models to reference</a:t>
            </a:r>
            <a:endParaRPr lang="nl-NL" sz="2000" dirty="0"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/>
              <a:t>How do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perform</a:t>
            </a:r>
            <a:r>
              <a:rPr lang="nl-NL" dirty="0"/>
              <a:t> w.r.t.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trajectories</a:t>
            </a:r>
            <a:r>
              <a:rPr lang="nl-NL" dirty="0"/>
              <a:t>?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nl-NL" dirty="0"/>
              <a:t>Generally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simpler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dirty="0"/>
              <a:t>SRP </a:t>
            </a:r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smaller </a:t>
            </a:r>
            <a:r>
              <a:rPr lang="nl-NL" dirty="0" err="1"/>
              <a:t>errors</a:t>
            </a:r>
            <a:r>
              <a:rPr lang="nl-NL" dirty="0"/>
              <a:t>, </a:t>
            </a:r>
            <a:r>
              <a:rPr lang="nl-NL" dirty="0" err="1"/>
              <a:t>indicating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LUMIO </a:t>
            </a:r>
            <a:r>
              <a:rPr lang="nl-NL" dirty="0" err="1"/>
              <a:t>Polimi</a:t>
            </a:r>
            <a:r>
              <a:rPr lang="nl-NL" dirty="0"/>
              <a:t> model was </a:t>
            </a:r>
            <a:r>
              <a:rPr lang="nl-NL" dirty="0" err="1"/>
              <a:t>likely</a:t>
            </a:r>
            <a:r>
              <a:rPr lang="nl-NL" dirty="0"/>
              <a:t> made </a:t>
            </a:r>
            <a:r>
              <a:rPr lang="nl-NL" dirty="0" err="1"/>
              <a:t>with</a:t>
            </a:r>
            <a:r>
              <a:rPr lang="nl-NL" dirty="0"/>
              <a:t> SRP in mind</a:t>
            </a:r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nl-NL" dirty="0"/>
              <a:t>Predominant source of error: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dirty="0"/>
              <a:t>LPF: SH or </a:t>
            </a:r>
            <a:r>
              <a:rPr lang="nl-NL" dirty="0" err="1"/>
              <a:t>not</a:t>
            </a:r>
            <a:endParaRPr lang="nl-NL" dirty="0"/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nl-NL" dirty="0"/>
              <a:t>LUMIO: SRP or </a:t>
            </a:r>
            <a:r>
              <a:rPr lang="nl-NL" dirty="0" err="1"/>
              <a:t>not</a:t>
            </a:r>
            <a:endParaRPr lang="nl-NL" dirty="0"/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nl-NL" dirty="0"/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nl-NL" dirty="0"/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pic>
        <p:nvPicPr>
          <p:cNvPr id="2" name="Picture 1" descr="A graph of a graph with a red circle&#10;&#10;Description automatically generated">
            <a:extLst>
              <a:ext uri="{FF2B5EF4-FFF2-40B4-BE49-F238E27FC236}">
                <a16:creationId xmlns:a16="http://schemas.microsoft.com/office/drawing/2014/main" id="{22B2F9B5-EE03-5AFA-0995-BC722FB76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1646" r="8066" b="1648"/>
          <a:stretch/>
        </p:blipFill>
        <p:spPr>
          <a:xfrm>
            <a:off x="6396649" y="753909"/>
            <a:ext cx="5505451" cy="5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6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32840-67CF-D088-BAA5-D997E4658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aph of a graph showing a wave&#10;&#10;Description automatically generated with medium confidence">
            <a:extLst>
              <a:ext uri="{FF2B5EF4-FFF2-40B4-BE49-F238E27FC236}">
                <a16:creationId xmlns:a16="http://schemas.microsoft.com/office/drawing/2014/main" id="{A2447DE2-ECC2-7ABB-64B4-D8A29866A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2"/>
          <a:stretch/>
        </p:blipFill>
        <p:spPr>
          <a:xfrm>
            <a:off x="10749" y="1285875"/>
            <a:ext cx="12192000" cy="43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541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32840-67CF-D088-BAA5-D997E4658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75CA0E8-1DA8-3E98-224B-C33490D39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"/>
          <a:stretch/>
        </p:blipFill>
        <p:spPr>
          <a:xfrm>
            <a:off x="0" y="1270595"/>
            <a:ext cx="12192000" cy="41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478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9592C2F2-832C-D9B1-8F35-D22E3A3C1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62" y="2114551"/>
            <a:ext cx="7439872" cy="2190750"/>
          </a:xfrm>
          <a:prstGeom prst="rect">
            <a:avLst/>
          </a:prstGeom>
        </p:spPr>
      </p:pic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Preliminary </a:t>
            </a:r>
            <a:r>
              <a:rPr lang="nl-NL" dirty="0" err="1"/>
              <a:t>results</a:t>
            </a:r>
            <a:r>
              <a:rPr lang="nl-NL" dirty="0"/>
              <a:t> | </a:t>
            </a:r>
            <a:br>
              <a:rPr lang="nl-NL" dirty="0"/>
            </a:br>
            <a:r>
              <a:rPr lang="nl-NL" sz="2000" dirty="0"/>
              <a:t>Run time of </a:t>
            </a:r>
            <a:r>
              <a:rPr lang="nl-NL" sz="2000" dirty="0" err="1"/>
              <a:t>models</a:t>
            </a:r>
            <a:endParaRPr lang="nl-NL" sz="2000" dirty="0"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/>
              <a:t>How long does </a:t>
            </a:r>
            <a:r>
              <a:rPr lang="nl-NL" dirty="0" err="1"/>
              <a:t>it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?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nl-NL" dirty="0"/>
              <a:t>For 14 </a:t>
            </a:r>
            <a:r>
              <a:rPr lang="nl-NL" dirty="0" err="1"/>
              <a:t>days</a:t>
            </a:r>
            <a:r>
              <a:rPr lang="nl-NL" dirty="0"/>
              <a:t>, </a:t>
            </a:r>
            <a:r>
              <a:rPr lang="nl-NL" dirty="0" err="1"/>
              <a:t>started</a:t>
            </a:r>
            <a:r>
              <a:rPr lang="nl-NL" dirty="0"/>
              <a:t> at 60390 MJD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nl-NL" dirty="0"/>
              <a:t>Running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takes long,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test cases takes even </a:t>
            </a:r>
            <a:r>
              <a:rPr lang="nl-NL" dirty="0" err="1"/>
              <a:t>longer</a:t>
            </a:r>
            <a:r>
              <a:rPr lang="nl-NL" dirty="0"/>
              <a:t>!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nl-NL" dirty="0"/>
              <a:t>Will do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(</a:t>
            </a:r>
            <a:r>
              <a:rPr lang="nl-NL" dirty="0" err="1"/>
              <a:t>longer</a:t>
            </a:r>
            <a:r>
              <a:rPr lang="nl-NL" dirty="0"/>
              <a:t> </a:t>
            </a:r>
            <a:r>
              <a:rPr lang="nl-NL" dirty="0" err="1"/>
              <a:t>likely</a:t>
            </a:r>
            <a:r>
              <a:rPr lang="nl-NL" dirty="0"/>
              <a:t>)</a:t>
            </a:r>
          </a:p>
          <a:p>
            <a:pPr lvl="2"/>
            <a:r>
              <a:rPr lang="nl-NL" dirty="0"/>
              <a:t>But </a:t>
            </a:r>
            <a:r>
              <a:rPr lang="nl-NL" dirty="0" err="1"/>
              <a:t>how</a:t>
            </a:r>
            <a:r>
              <a:rPr lang="nl-NL" dirty="0"/>
              <a:t> does run time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increased</a:t>
            </a:r>
            <a:r>
              <a:rPr lang="nl-NL" dirty="0"/>
              <a:t> </a:t>
            </a:r>
            <a:r>
              <a:rPr lang="nl-NL" dirty="0" err="1"/>
              <a:t>perception</a:t>
            </a:r>
            <a:r>
              <a:rPr lang="nl-NL" dirty="0"/>
              <a:t> of “</a:t>
            </a:r>
            <a:r>
              <a:rPr lang="nl-NL" dirty="0" err="1"/>
              <a:t>reality</a:t>
            </a:r>
            <a:r>
              <a:rPr lang="nl-NL" dirty="0"/>
              <a:t>”,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lower</a:t>
            </a:r>
            <a:r>
              <a:rPr lang="nl-NL" dirty="0"/>
              <a:t> model </a:t>
            </a:r>
            <a:r>
              <a:rPr lang="nl-NL" dirty="0" err="1"/>
              <a:t>errors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 err="1"/>
              <a:t>accuracy</a:t>
            </a:r>
            <a:r>
              <a:rPr lang="nl-NL" dirty="0"/>
              <a:t>?</a:t>
            </a:r>
          </a:p>
          <a:p>
            <a:pPr lvl="2"/>
            <a:endParaRPr lang="nl-NL" dirty="0"/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43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Preliminary </a:t>
            </a:r>
            <a:r>
              <a:rPr lang="nl-NL" dirty="0" err="1"/>
              <a:t>results</a:t>
            </a:r>
            <a:r>
              <a:rPr lang="nl-NL" dirty="0"/>
              <a:t> | </a:t>
            </a:r>
            <a:br>
              <a:rPr lang="nl-NL" dirty="0"/>
            </a:br>
            <a:r>
              <a:rPr lang="nl-NL" sz="2000" dirty="0" err="1"/>
              <a:t>Observability</a:t>
            </a:r>
            <a:r>
              <a:rPr lang="nl-NL" sz="2000" dirty="0"/>
              <a:t> </a:t>
            </a:r>
            <a:r>
              <a:rPr lang="nl-NL" sz="2000" dirty="0" err="1"/>
              <a:t>metric</a:t>
            </a:r>
            <a:r>
              <a:rPr lang="nl-NL" sz="2000" dirty="0"/>
              <a:t> </a:t>
            </a:r>
            <a:r>
              <a:rPr lang="nl-NL" sz="2000" dirty="0" err="1"/>
              <a:t>history</a:t>
            </a:r>
            <a:endParaRPr lang="nl-NL" sz="2000" dirty="0"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Where</a:t>
            </a:r>
            <a:r>
              <a:rPr lang="nl-NL" dirty="0"/>
              <a:t> are </a:t>
            </a:r>
            <a:r>
              <a:rPr lang="nl-NL" dirty="0" err="1"/>
              <a:t>measurements</a:t>
            </a:r>
            <a:r>
              <a:rPr lang="nl-NL" dirty="0"/>
              <a:t> best </a:t>
            </a:r>
            <a:r>
              <a:rPr lang="nl-NL" dirty="0" err="1"/>
              <a:t>performed</a:t>
            </a:r>
            <a:r>
              <a:rPr lang="nl-NL" dirty="0"/>
              <a:t>?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nl-NL" dirty="0"/>
              <a:t>At </a:t>
            </a:r>
            <a:r>
              <a:rPr lang="nl-NL" dirty="0" err="1"/>
              <a:t>larger</a:t>
            </a:r>
            <a:r>
              <a:rPr lang="nl-NL" dirty="0"/>
              <a:t> range-</a:t>
            </a:r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info</a:t>
            </a:r>
          </a:p>
          <a:p>
            <a:pPr lvl="2"/>
            <a:endParaRPr lang="nl-NL" dirty="0"/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3" descr="A graph of a graph showing a range of high and low fidelity model&#10;&#10;Description automatically generated with medium confidence">
            <a:extLst>
              <a:ext uri="{FF2B5EF4-FFF2-40B4-BE49-F238E27FC236}">
                <a16:creationId xmlns:a16="http://schemas.microsoft.com/office/drawing/2014/main" id="{78FD0C90-617D-736A-9581-9B86B94C1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2285991"/>
            <a:ext cx="9344034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latin typeface="Arial" panose="020B0604020202020204" pitchFamily="34" charset="0"/>
              </a:rPr>
              <a:t>Progress answering research questions</a:t>
            </a:r>
          </a:p>
        </p:txBody>
      </p:sp>
      <p:sp>
        <p:nvSpPr>
          <p:cNvPr id="316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324010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Answering</a:t>
            </a:r>
            <a:r>
              <a:rPr lang="nl-NL" dirty="0"/>
              <a:t> research </a:t>
            </a:r>
            <a:r>
              <a:rPr lang="nl-NL" dirty="0" err="1"/>
              <a:t>questions</a:t>
            </a:r>
            <a:r>
              <a:rPr lang="nl-NL" dirty="0"/>
              <a:t> </a:t>
            </a:r>
            <a:endParaRPr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err="1"/>
              <a:t>Main</a:t>
            </a:r>
            <a:r>
              <a:rPr lang="nl-NL" b="1" dirty="0"/>
              <a:t> research question is 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only</a:t>
            </a:r>
            <a:r>
              <a:rPr lang="nl-NL" b="1" dirty="0"/>
              <a:t> LPF/LUMIO </a:t>
            </a:r>
            <a:r>
              <a:rPr lang="nl-NL" b="1" dirty="0" err="1"/>
              <a:t>focussed</a:t>
            </a:r>
            <a:r>
              <a:rPr lang="nl-NL" b="1" dirty="0"/>
              <a:t>:</a:t>
            </a:r>
          </a:p>
          <a:p>
            <a:pPr lvl="1"/>
            <a:r>
              <a:rPr lang="nl-NL" dirty="0" err="1"/>
              <a:t>Proposal</a:t>
            </a:r>
            <a:r>
              <a:rPr lang="nl-NL" dirty="0"/>
              <a:t>: </a:t>
            </a:r>
            <a:r>
              <a:rPr lang="nl-NL" dirty="0" err="1"/>
              <a:t>adjust</a:t>
            </a:r>
            <a:r>
              <a:rPr lang="nl-NL" dirty="0"/>
              <a:t> </a:t>
            </a:r>
            <a:r>
              <a:rPr lang="nl-NL" dirty="0" err="1"/>
              <a:t>main</a:t>
            </a:r>
            <a:r>
              <a:rPr lang="nl-NL" dirty="0"/>
              <a:t> question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applied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LPF/LUMIO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315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31314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2338" y="1200150"/>
            <a:ext cx="11144335" cy="1362075"/>
          </a:xfrm>
        </p:spPr>
        <p:txBody>
          <a:bodyPr/>
          <a:lstStyle/>
          <a:p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“To investigate the ability to increase the accuracy of satellite autonomous navigation of existing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LiAISON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-based cislunar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smallsat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 missions by scheduling satellite-to-satellite tracking sessions as efficiently as possible.”</a:t>
            </a:r>
            <a:endParaRPr lang="nl-NL" sz="2400" dirty="0">
              <a:latin typeface="Roboto Slab Medium" pitchFamily="2" charset="0"/>
              <a:ea typeface="Roboto Slab Medium" pitchFamily="2" charset="0"/>
            </a:endParaRPr>
          </a:p>
        </p:txBody>
      </p:sp>
      <p:sp>
        <p:nvSpPr>
          <p:cNvPr id="2" name="Vertical Text Placeholder 18">
            <a:extLst>
              <a:ext uri="{FF2B5EF4-FFF2-40B4-BE49-F238E27FC236}">
                <a16:creationId xmlns:a16="http://schemas.microsoft.com/office/drawing/2014/main" id="{166F0DCC-2040-68D9-B89D-FFBB2F84C9D0}"/>
              </a:ext>
            </a:extLst>
          </p:cNvPr>
          <p:cNvSpPr txBox="1">
            <a:spLocks/>
          </p:cNvSpPr>
          <p:nvPr/>
        </p:nvSpPr>
        <p:spPr>
          <a:xfrm>
            <a:off x="4237509" y="707429"/>
            <a:ext cx="3373992" cy="45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Roboto Slab ExtraLight" panose="020F0502020204030204" pitchFamily="2" charset="0"/>
                <a:ea typeface="Roboto Slab ExtraLight" panose="020F0502020204030204" pitchFamily="2" charset="0"/>
                <a:cs typeface="Roboto Slab ExtraLight" panose="020F0502020204030204" pitchFamily="2" charset="0"/>
              </a:rPr>
              <a:t>Current main research objective</a:t>
            </a:r>
            <a:endParaRPr lang="nl-NL" sz="1600" dirty="0">
              <a:latin typeface="Roboto Slab ExtraLight" panose="020F0502020204030204" pitchFamily="2" charset="0"/>
              <a:ea typeface="Roboto Slab ExtraLight" panose="020F0502020204030204" pitchFamily="2" charset="0"/>
              <a:cs typeface="Roboto Slab ExtraLight" panose="020F0502020204030204" pitchFamily="2" charset="0"/>
            </a:endParaRPr>
          </a:p>
        </p:txBody>
      </p:sp>
      <p:sp>
        <p:nvSpPr>
          <p:cNvPr id="4" name="Vertical Text Placeholder 18">
            <a:extLst>
              <a:ext uri="{FF2B5EF4-FFF2-40B4-BE49-F238E27FC236}">
                <a16:creationId xmlns:a16="http://schemas.microsoft.com/office/drawing/2014/main" id="{74BFB9AA-2069-B647-B225-45A178199A50}"/>
              </a:ext>
            </a:extLst>
          </p:cNvPr>
          <p:cNvSpPr txBox="1">
            <a:spLocks/>
          </p:cNvSpPr>
          <p:nvPr/>
        </p:nvSpPr>
        <p:spPr>
          <a:xfrm>
            <a:off x="4237509" y="3388614"/>
            <a:ext cx="3373992" cy="45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Roboto Slab ExtraLight" panose="020F0502020204030204" pitchFamily="2" charset="0"/>
                <a:ea typeface="Roboto Slab ExtraLight" panose="020F0502020204030204" pitchFamily="2" charset="0"/>
                <a:cs typeface="Roboto Slab ExtraLight" panose="020F0502020204030204" pitchFamily="2" charset="0"/>
              </a:rPr>
              <a:t>Current main research question</a:t>
            </a:r>
            <a:endParaRPr lang="nl-NL" sz="1600" dirty="0">
              <a:latin typeface="Roboto Slab ExtraLight" panose="020F0502020204030204" pitchFamily="2" charset="0"/>
              <a:ea typeface="Roboto Slab ExtraLight" panose="020F0502020204030204" pitchFamily="2" charset="0"/>
              <a:cs typeface="Roboto Slab ExtraLight" panose="020F0502020204030204" pitchFamily="2" charset="0"/>
            </a:endParaRPr>
          </a:p>
        </p:txBody>
      </p:sp>
      <p:sp>
        <p:nvSpPr>
          <p:cNvPr id="5" name="Vertical Text Placeholder 18">
            <a:extLst>
              <a:ext uri="{FF2B5EF4-FFF2-40B4-BE49-F238E27FC236}">
                <a16:creationId xmlns:a16="http://schemas.microsoft.com/office/drawing/2014/main" id="{2E9E16FB-0D5B-9A17-FDDE-78CBC9C06E1C}"/>
              </a:ext>
            </a:extLst>
          </p:cNvPr>
          <p:cNvSpPr txBox="1">
            <a:spLocks/>
          </p:cNvSpPr>
          <p:nvPr/>
        </p:nvSpPr>
        <p:spPr>
          <a:xfrm>
            <a:off x="523832" y="3845320"/>
            <a:ext cx="11144335" cy="90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”What is the most optimal satellite-to-satellite tracking timing strategy for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LiAISON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-based cislunar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smallsat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 missions to increase navigation accuracy?”</a:t>
            </a:r>
            <a:endParaRPr lang="nl-NL" sz="2400" dirty="0">
              <a:latin typeface="Roboto Slab Medium" pitchFamily="2" charset="0"/>
              <a:ea typeface="Roboto Slab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B64251C-432A-419D-A275-C16685B82C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500" y="5835457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797F71-1A27-47BF-A200-6C79521512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0751" y="0"/>
            <a:ext cx="12202751" cy="6858000"/>
          </a:xfrm>
          <a:solidFill>
            <a:srgbClr val="0076C2"/>
          </a:solidFill>
        </p:spPr>
        <p:txBody>
          <a:bodyPr/>
          <a:lstStyle/>
          <a:p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A3E0330-1BA8-7E49-BF32-539CEAB39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4B0C9E1B-71A5-4794-8A58-5C8CDB92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 the optimization of LUMIO-LPF</a:t>
            </a:r>
            <a:br>
              <a:rPr lang="en-GB" dirty="0"/>
            </a:br>
            <a:r>
              <a:rPr lang="en-GB" dirty="0"/>
              <a:t>tracking windows using </a:t>
            </a:r>
            <a:r>
              <a:rPr lang="en-GB" dirty="0" err="1"/>
              <a:t>LiAISON</a:t>
            </a:r>
            <a:br>
              <a:rPr lang="en-GB" dirty="0"/>
            </a:br>
            <a:r>
              <a:rPr lang="nl-NL" dirty="0" err="1"/>
              <a:t>Midterm</a:t>
            </a:r>
            <a:r>
              <a:rPr lang="nl-NL" dirty="0"/>
              <a:t> Presentation</a:t>
            </a:r>
          </a:p>
        </p:txBody>
      </p:sp>
      <p:sp>
        <p:nvSpPr>
          <p:cNvPr id="41" name="Ondertitel 40">
            <a:extLst>
              <a:ext uri="{FF2B5EF4-FFF2-40B4-BE49-F238E27FC236}">
                <a16:creationId xmlns:a16="http://schemas.microsoft.com/office/drawing/2014/main" id="{692EF8E8-FE8B-49BE-BDE2-0C40E16048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Thomas Bosboom</a:t>
            </a:r>
            <a:r>
              <a:rPr lang="en-GB" noProof="0" dirty="0"/>
              <a:t> / 11-01-2024</a:t>
            </a:r>
          </a:p>
        </p:txBody>
      </p:sp>
    </p:spTree>
    <p:extLst>
      <p:ext uri="{BB962C8B-B14F-4D97-AF65-F5344CB8AC3E}">
        <p14:creationId xmlns:p14="http://schemas.microsoft.com/office/powerpoint/2010/main" val="307074406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2338" y="1200150"/>
            <a:ext cx="11144335" cy="1362075"/>
          </a:xfrm>
        </p:spPr>
        <p:txBody>
          <a:bodyPr/>
          <a:lstStyle/>
          <a:p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“To investigate the ability to increase the accuracy of satellite autonomous navigation of </a:t>
            </a:r>
            <a:r>
              <a:rPr lang="en-GB" sz="2400" u="sng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the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 </a:t>
            </a:r>
            <a:r>
              <a:rPr lang="en-GB" sz="2400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existing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LiAISON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-based </a:t>
            </a:r>
            <a:r>
              <a:rPr lang="en-GB" sz="2400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cislunar </a:t>
            </a:r>
            <a:r>
              <a:rPr lang="en-GB" sz="2400" strike="sngStrike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smallsat</a:t>
            </a:r>
            <a:r>
              <a:rPr lang="en-GB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 </a:t>
            </a:r>
            <a:r>
              <a:rPr lang="en-GB" sz="2400" u="sng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LPF/LUMIO 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missions by scheduling satellite-to-satellite tracking sessions as efficiently as possible.”</a:t>
            </a:r>
            <a:endParaRPr lang="nl-NL" sz="2400" dirty="0">
              <a:latin typeface="Roboto Slab Medium" pitchFamily="2" charset="0"/>
              <a:ea typeface="Roboto Slab Medium" pitchFamily="2" charset="0"/>
            </a:endParaRPr>
          </a:p>
        </p:txBody>
      </p:sp>
      <p:sp>
        <p:nvSpPr>
          <p:cNvPr id="2" name="Vertical Text Placeholder 18">
            <a:extLst>
              <a:ext uri="{FF2B5EF4-FFF2-40B4-BE49-F238E27FC236}">
                <a16:creationId xmlns:a16="http://schemas.microsoft.com/office/drawing/2014/main" id="{166F0DCC-2040-68D9-B89D-FFBB2F84C9D0}"/>
              </a:ext>
            </a:extLst>
          </p:cNvPr>
          <p:cNvSpPr txBox="1">
            <a:spLocks/>
          </p:cNvSpPr>
          <p:nvPr/>
        </p:nvSpPr>
        <p:spPr>
          <a:xfrm>
            <a:off x="4237509" y="707429"/>
            <a:ext cx="3373992" cy="45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Roboto Slab ExtraLight" panose="020F0502020204030204" pitchFamily="2" charset="0"/>
                <a:ea typeface="Roboto Slab ExtraLight" panose="020F0502020204030204" pitchFamily="2" charset="0"/>
                <a:cs typeface="Roboto Slab ExtraLight" panose="020F0502020204030204" pitchFamily="2" charset="0"/>
              </a:rPr>
              <a:t>Updated main research objective</a:t>
            </a:r>
            <a:endParaRPr lang="nl-NL" sz="1600" dirty="0">
              <a:latin typeface="Roboto Slab ExtraLight" panose="020F0502020204030204" pitchFamily="2" charset="0"/>
              <a:ea typeface="Roboto Slab ExtraLight" panose="020F0502020204030204" pitchFamily="2" charset="0"/>
              <a:cs typeface="Roboto Slab ExtraLight" panose="020F0502020204030204" pitchFamily="2" charset="0"/>
            </a:endParaRPr>
          </a:p>
        </p:txBody>
      </p:sp>
      <p:sp>
        <p:nvSpPr>
          <p:cNvPr id="4" name="Vertical Text Placeholder 18">
            <a:extLst>
              <a:ext uri="{FF2B5EF4-FFF2-40B4-BE49-F238E27FC236}">
                <a16:creationId xmlns:a16="http://schemas.microsoft.com/office/drawing/2014/main" id="{74BFB9AA-2069-B647-B225-45A178199A50}"/>
              </a:ext>
            </a:extLst>
          </p:cNvPr>
          <p:cNvSpPr txBox="1">
            <a:spLocks/>
          </p:cNvSpPr>
          <p:nvPr/>
        </p:nvSpPr>
        <p:spPr>
          <a:xfrm>
            <a:off x="4237509" y="3388614"/>
            <a:ext cx="3373992" cy="45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Roboto Slab ExtraLight" panose="020F0502020204030204" pitchFamily="2" charset="0"/>
                <a:ea typeface="Roboto Slab ExtraLight" panose="020F0502020204030204" pitchFamily="2" charset="0"/>
                <a:cs typeface="Roboto Slab ExtraLight" panose="020F0502020204030204" pitchFamily="2" charset="0"/>
              </a:rPr>
              <a:t>Updated main research question</a:t>
            </a:r>
            <a:endParaRPr lang="nl-NL" sz="1600" dirty="0">
              <a:latin typeface="Roboto Slab ExtraLight" panose="020F0502020204030204" pitchFamily="2" charset="0"/>
              <a:ea typeface="Roboto Slab ExtraLight" panose="020F0502020204030204" pitchFamily="2" charset="0"/>
              <a:cs typeface="Roboto Slab ExtraLight" panose="020F0502020204030204" pitchFamily="2" charset="0"/>
            </a:endParaRPr>
          </a:p>
        </p:txBody>
      </p:sp>
      <p:sp>
        <p:nvSpPr>
          <p:cNvPr id="5" name="Vertical Text Placeholder 18">
            <a:extLst>
              <a:ext uri="{FF2B5EF4-FFF2-40B4-BE49-F238E27FC236}">
                <a16:creationId xmlns:a16="http://schemas.microsoft.com/office/drawing/2014/main" id="{2E9E16FB-0D5B-9A17-FDDE-78CBC9C06E1C}"/>
              </a:ext>
            </a:extLst>
          </p:cNvPr>
          <p:cNvSpPr txBox="1">
            <a:spLocks/>
          </p:cNvSpPr>
          <p:nvPr/>
        </p:nvSpPr>
        <p:spPr>
          <a:xfrm>
            <a:off x="523832" y="3845320"/>
            <a:ext cx="11144335" cy="90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”What is the most optimal satellite-to-satellite tracking timing strategy for </a:t>
            </a:r>
            <a:r>
              <a:rPr lang="en-GB" sz="2400" u="sng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the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LiAISON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-based </a:t>
            </a:r>
            <a:r>
              <a:rPr lang="en-GB" sz="2400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cislunar </a:t>
            </a:r>
            <a:r>
              <a:rPr lang="en-GB" sz="2400" strike="sngStrike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smallsat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 </a:t>
            </a:r>
            <a:r>
              <a:rPr lang="en-GB" sz="2400" u="sng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LPF/LUMIO</a:t>
            </a:r>
            <a:r>
              <a:rPr lang="en-GB" sz="2400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 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missions to increase navigation accuracy?”</a:t>
            </a:r>
            <a:endParaRPr lang="nl-NL" sz="2400" dirty="0">
              <a:latin typeface="Roboto Slab Medium" pitchFamily="2" charset="0"/>
              <a:ea typeface="Roboto Slab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Answering</a:t>
            </a:r>
            <a:r>
              <a:rPr lang="nl-NL" dirty="0"/>
              <a:t> research </a:t>
            </a:r>
            <a:r>
              <a:rPr lang="nl-NL" dirty="0" err="1"/>
              <a:t>questions</a:t>
            </a:r>
            <a:r>
              <a:rPr lang="nl-NL" dirty="0"/>
              <a:t> </a:t>
            </a:r>
            <a:endParaRPr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err="1"/>
              <a:t>Subquestions</a:t>
            </a:r>
            <a:r>
              <a:rPr lang="nl-NL" b="1" dirty="0"/>
              <a:t> </a:t>
            </a:r>
            <a:r>
              <a:rPr lang="nl-NL" b="1" dirty="0" err="1"/>
              <a:t>should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slightly</a:t>
            </a:r>
            <a:r>
              <a:rPr lang="nl-NL" b="1" dirty="0"/>
              <a:t> </a:t>
            </a:r>
            <a:r>
              <a:rPr lang="nl-NL" b="1" dirty="0" err="1"/>
              <a:t>adjusted</a:t>
            </a:r>
            <a:r>
              <a:rPr lang="nl-NL" b="1" dirty="0"/>
              <a:t> </a:t>
            </a:r>
            <a:r>
              <a:rPr lang="nl-NL" b="1" dirty="0" err="1"/>
              <a:t>too</a:t>
            </a:r>
            <a:r>
              <a:rPr lang="nl-NL" b="1" dirty="0"/>
              <a:t>:</a:t>
            </a:r>
          </a:p>
          <a:p>
            <a:pPr lvl="1"/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observability</a:t>
            </a:r>
            <a:r>
              <a:rPr lang="nl-NL" dirty="0"/>
              <a:t> information, </a:t>
            </a:r>
            <a:r>
              <a:rPr lang="nl-NL" dirty="0" err="1"/>
              <a:t>how</a:t>
            </a:r>
            <a:r>
              <a:rPr lang="nl-NL" dirty="0"/>
              <a:t> is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</a:t>
            </a:r>
            <a:r>
              <a:rPr lang="nl-NL" dirty="0" err="1"/>
              <a:t>optimization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time I have, </a:t>
            </a:r>
            <a:r>
              <a:rPr lang="nl-NL" dirty="0" err="1"/>
              <a:t>comparing</a:t>
            </a:r>
            <a:r>
              <a:rPr lang="nl-NL" dirty="0"/>
              <a:t> BLS </a:t>
            </a:r>
            <a:r>
              <a:rPr lang="nl-NL" dirty="0" err="1"/>
              <a:t>and</a:t>
            </a:r>
            <a:r>
              <a:rPr lang="nl-NL" dirty="0"/>
              <a:t> EKF/UKF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feasible</a:t>
            </a:r>
            <a:r>
              <a:rPr lang="nl-NL" dirty="0"/>
              <a:t>, but I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vary</a:t>
            </a:r>
            <a:r>
              <a:rPr lang="nl-NL" dirty="0"/>
              <a:t> </a:t>
            </a:r>
            <a:r>
              <a:rPr lang="nl-NL" dirty="0" err="1"/>
              <a:t>elements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BLS in </a:t>
            </a:r>
            <a:r>
              <a:rPr lang="nl-NL" dirty="0" err="1"/>
              <a:t>tudatpy</a:t>
            </a:r>
            <a:r>
              <a:rPr lang="nl-NL" dirty="0"/>
              <a:t>, like </a:t>
            </a:r>
            <a:r>
              <a:rPr lang="nl-NL" dirty="0" err="1"/>
              <a:t>observation</a:t>
            </a:r>
            <a:r>
              <a:rPr lang="nl-NL" dirty="0"/>
              <a:t> </a:t>
            </a:r>
            <a:r>
              <a:rPr lang="nl-NL" dirty="0" err="1"/>
              <a:t>noise</a:t>
            </a:r>
            <a:r>
              <a:rPr lang="nl-NL" dirty="0"/>
              <a:t>/bias, </a:t>
            </a:r>
            <a:r>
              <a:rPr lang="nl-NL" dirty="0" err="1"/>
              <a:t>observation</a:t>
            </a:r>
            <a:r>
              <a:rPr lang="nl-NL" dirty="0"/>
              <a:t>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batch, effect of </a:t>
            </a:r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parameters </a:t>
            </a:r>
            <a:r>
              <a:rPr lang="nl-NL" dirty="0" err="1"/>
              <a:t>than</a:t>
            </a:r>
            <a:r>
              <a:rPr lang="nl-NL" dirty="0"/>
              <a:t> state.</a:t>
            </a:r>
          </a:p>
          <a:p>
            <a:pPr lvl="1"/>
            <a:r>
              <a:rPr lang="nl-NL" dirty="0" err="1"/>
              <a:t>Touching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aspects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affect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feasibility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AOD (i.e.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phase</a:t>
            </a:r>
            <a:r>
              <a:rPr lang="nl-NL" dirty="0"/>
              <a:t>, power budget, </a:t>
            </a:r>
            <a:r>
              <a:rPr lang="nl-NL" dirty="0" err="1"/>
              <a:t>scheduling</a:t>
            </a:r>
            <a:r>
              <a:rPr lang="nl-NL" dirty="0"/>
              <a:t> </a:t>
            </a:r>
            <a:r>
              <a:rPr lang="nl-NL" dirty="0" err="1"/>
              <a:t>windows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Earth) without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detail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exact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it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315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40142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2338" y="808632"/>
            <a:ext cx="11144335" cy="5229851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parameters influence the observability effectiveness of autonomous navigation observations?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are the discrepancies in navigation accuracy between using the CRTBP and a high-fidelity model as the dynamical model?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influence do estimation filter parameters have on the state accuracy?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operational limitations exist that can affect the state accuracy?</a:t>
            </a:r>
            <a:endParaRPr lang="nl-NL" sz="2400" dirty="0">
              <a:latin typeface="Roboto Slab Medium" pitchFamily="2" charset="0"/>
              <a:ea typeface="Roboto Slab Medium" pitchFamily="2" charset="0"/>
            </a:endParaRPr>
          </a:p>
        </p:txBody>
      </p:sp>
      <p:sp>
        <p:nvSpPr>
          <p:cNvPr id="2" name="Vertical Text Placeholder 18">
            <a:extLst>
              <a:ext uri="{FF2B5EF4-FFF2-40B4-BE49-F238E27FC236}">
                <a16:creationId xmlns:a16="http://schemas.microsoft.com/office/drawing/2014/main" id="{166F0DCC-2040-68D9-B89D-FFBB2F84C9D0}"/>
              </a:ext>
            </a:extLst>
          </p:cNvPr>
          <p:cNvSpPr txBox="1">
            <a:spLocks/>
          </p:cNvSpPr>
          <p:nvPr/>
        </p:nvSpPr>
        <p:spPr>
          <a:xfrm>
            <a:off x="4409004" y="1128672"/>
            <a:ext cx="3373992" cy="45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Roboto Slab ExtraLight" panose="020F0502020204030204" pitchFamily="2" charset="0"/>
                <a:ea typeface="Roboto Slab ExtraLight" panose="020F0502020204030204" pitchFamily="2" charset="0"/>
                <a:cs typeface="Roboto Slab ExtraLight" panose="020F0502020204030204" pitchFamily="2" charset="0"/>
              </a:rPr>
              <a:t>Current sub questions</a:t>
            </a:r>
            <a:endParaRPr lang="nl-NL" sz="1600" dirty="0">
              <a:latin typeface="Roboto Slab ExtraLight" panose="020F0502020204030204" pitchFamily="2" charset="0"/>
              <a:ea typeface="Roboto Slab ExtraLight" panose="020F0502020204030204" pitchFamily="2" charset="0"/>
              <a:cs typeface="Roboto Slab ExtraLigh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9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2338" y="808632"/>
            <a:ext cx="11144335" cy="5229851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GB" sz="2400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What parameters influence</a:t>
            </a:r>
            <a:r>
              <a:rPr lang="en-GB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 </a:t>
            </a:r>
            <a:r>
              <a:rPr lang="en-GB" sz="2400" u="sng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How is</a:t>
            </a:r>
            <a:r>
              <a:rPr lang="en-GB" sz="2400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 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the observability effectiveness of autonomous navigation observations </a:t>
            </a:r>
            <a:r>
              <a:rPr lang="en-GB" sz="2400" u="sng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relevant for improved estimation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are the discrepancies in navigation accuracy between using the CRTBP and a high-fidelity model as the dynamical model?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</a:t>
            </a:r>
            <a:r>
              <a:rPr lang="en-GB" sz="2400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influence do 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estimation filter parameters have </a:t>
            </a:r>
            <a:r>
              <a:rPr lang="en-GB" sz="2400" u="sng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a </a:t>
            </a:r>
            <a:r>
              <a:rPr lang="en-GB" sz="2400" u="sng" dirty="0" err="1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noticable</a:t>
            </a:r>
            <a:r>
              <a:rPr lang="en-GB" sz="2400" u="sng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 influence</a:t>
            </a:r>
            <a:r>
              <a:rPr lang="en-GB" sz="2400" u="sng" dirty="0">
                <a:latin typeface="Roboto Slab Medium" pitchFamily="2" charset="0"/>
                <a:ea typeface="Roboto Slab Medium" pitchFamily="2" charset="0"/>
              </a:rPr>
              <a:t> 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on the state accuracy?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operational limitations exist that can affect the </a:t>
            </a:r>
            <a:r>
              <a:rPr lang="en-GB" sz="2400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 Medium" pitchFamily="2" charset="0"/>
                <a:ea typeface="Roboto Slab Medium" pitchFamily="2" charset="0"/>
              </a:rPr>
              <a:t>state accuracy </a:t>
            </a:r>
            <a:r>
              <a:rPr lang="en-GB" sz="2400" u="sng" dirty="0">
                <a:solidFill>
                  <a:srgbClr val="00FF00"/>
                </a:solidFill>
                <a:latin typeface="Roboto Slab Medium" pitchFamily="2" charset="0"/>
                <a:ea typeface="Roboto Slab Medium" pitchFamily="2" charset="0"/>
              </a:rPr>
              <a:t>overall autonomous navigation process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?</a:t>
            </a:r>
            <a:endParaRPr lang="nl-NL" sz="2400" dirty="0">
              <a:latin typeface="Roboto Slab Medium" pitchFamily="2" charset="0"/>
              <a:ea typeface="Roboto Slab Medium" pitchFamily="2" charset="0"/>
            </a:endParaRPr>
          </a:p>
        </p:txBody>
      </p:sp>
      <p:sp>
        <p:nvSpPr>
          <p:cNvPr id="2" name="Vertical Text Placeholder 18">
            <a:extLst>
              <a:ext uri="{FF2B5EF4-FFF2-40B4-BE49-F238E27FC236}">
                <a16:creationId xmlns:a16="http://schemas.microsoft.com/office/drawing/2014/main" id="{166F0DCC-2040-68D9-B89D-FFBB2F84C9D0}"/>
              </a:ext>
            </a:extLst>
          </p:cNvPr>
          <p:cNvSpPr txBox="1">
            <a:spLocks/>
          </p:cNvSpPr>
          <p:nvPr/>
        </p:nvSpPr>
        <p:spPr>
          <a:xfrm>
            <a:off x="4409004" y="1128672"/>
            <a:ext cx="3373992" cy="45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Roboto Slab ExtraLight" panose="020F0502020204030204" pitchFamily="2" charset="0"/>
                <a:ea typeface="Roboto Slab ExtraLight" panose="020F0502020204030204" pitchFamily="2" charset="0"/>
                <a:cs typeface="Roboto Slab ExtraLight" panose="020F0502020204030204" pitchFamily="2" charset="0"/>
              </a:rPr>
              <a:t>Updated sub questions</a:t>
            </a:r>
            <a:endParaRPr lang="nl-NL" sz="1600" dirty="0">
              <a:latin typeface="Roboto Slab ExtraLight" panose="020F0502020204030204" pitchFamily="2" charset="0"/>
              <a:ea typeface="Roboto Slab ExtraLight" panose="020F0502020204030204" pitchFamily="2" charset="0"/>
              <a:cs typeface="Roboto Slab ExtraLigh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nl-NL" dirty="0" err="1"/>
              <a:t>What</a:t>
            </a:r>
            <a:r>
              <a:rPr lang="nl-NL" dirty="0"/>
              <a:t> I plan </a:t>
            </a:r>
            <a:r>
              <a:rPr lang="nl-NL" dirty="0" err="1"/>
              <a:t>to</a:t>
            </a:r>
            <a:r>
              <a:rPr lang="nl-NL" dirty="0"/>
              <a:t> do next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16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301551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/>
              <a:t>What I plan to do next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nl-NL" b="1" dirty="0"/>
              <a:t>Overall, I have </a:t>
            </a:r>
            <a:r>
              <a:rPr lang="nl-NL" b="1" dirty="0" err="1"/>
              <a:t>the</a:t>
            </a:r>
            <a:r>
              <a:rPr lang="nl-NL" b="1" dirty="0"/>
              <a:t> “building </a:t>
            </a:r>
            <a:r>
              <a:rPr lang="nl-NL" b="1" dirty="0" err="1"/>
              <a:t>blocks</a:t>
            </a:r>
            <a:r>
              <a:rPr lang="nl-NL" b="1" dirty="0"/>
              <a:t>”, but:</a:t>
            </a:r>
          </a:p>
          <a:p>
            <a:pPr lvl="1"/>
            <a:r>
              <a:rPr lang="nl-NL" dirty="0"/>
              <a:t>Code </a:t>
            </a:r>
            <a:r>
              <a:rPr lang="nl-NL" dirty="0" err="1"/>
              <a:t>restructured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combine info </a:t>
            </a:r>
            <a:r>
              <a:rPr lang="nl-NL" dirty="0" err="1"/>
              <a:t>dynamic</a:t>
            </a:r>
            <a:r>
              <a:rPr lang="nl-NL" dirty="0"/>
              <a:t>/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 </a:t>
            </a:r>
            <a:r>
              <a:rPr lang="nl-NL" dirty="0" err="1"/>
              <a:t>conclusions</a:t>
            </a:r>
            <a:endParaRPr lang="nl-NL" dirty="0"/>
          </a:p>
          <a:p>
            <a:pPr lvl="1"/>
            <a:r>
              <a:rPr lang="nl-NL" dirty="0"/>
              <a:t>Combine </a:t>
            </a:r>
            <a:r>
              <a:rPr lang="nl-NL" dirty="0" err="1"/>
              <a:t>uncertainty</a:t>
            </a:r>
            <a:r>
              <a:rPr lang="nl-NL" dirty="0"/>
              <a:t> (</a:t>
            </a:r>
            <a:r>
              <a:rPr lang="nl-NL" dirty="0" err="1"/>
              <a:t>covariance</a:t>
            </a:r>
            <a:r>
              <a:rPr lang="nl-NL" dirty="0"/>
              <a:t> </a:t>
            </a:r>
            <a:r>
              <a:rPr lang="nl-NL" dirty="0" err="1"/>
              <a:t>propagation</a:t>
            </a:r>
            <a:r>
              <a:rPr lang="nl-NL" dirty="0"/>
              <a:t>) info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automonous</a:t>
            </a:r>
            <a:r>
              <a:rPr lang="nl-NL" dirty="0"/>
              <a:t> station-</a:t>
            </a:r>
            <a:r>
              <a:rPr lang="nl-NL" dirty="0" err="1"/>
              <a:t>keeping</a:t>
            </a:r>
            <a:r>
              <a:rPr lang="nl-NL" dirty="0"/>
              <a:t> </a:t>
            </a:r>
            <a:r>
              <a:rPr lang="nl-NL" dirty="0" err="1"/>
              <a:t>decisions</a:t>
            </a:r>
            <a:r>
              <a:rPr lang="nl-NL" dirty="0"/>
              <a:t> (full 1 </a:t>
            </a:r>
            <a:r>
              <a:rPr lang="nl-NL" dirty="0" err="1"/>
              <a:t>year</a:t>
            </a:r>
            <a:r>
              <a:rPr lang="nl-NL" dirty="0"/>
              <a:t> operations)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clear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consistent </a:t>
            </a:r>
            <a:r>
              <a:rPr lang="nl-NL" dirty="0" err="1"/>
              <a:t>figures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show </a:t>
            </a:r>
            <a:r>
              <a:rPr lang="nl-NL" dirty="0" err="1"/>
              <a:t>it</a:t>
            </a:r>
            <a:endParaRPr lang="nl-NL" dirty="0"/>
          </a:p>
        </p:txBody>
      </p:sp>
      <p:sp>
        <p:nvSpPr>
          <p:cNvPr id="315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277387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nl-NL" dirty="0"/>
              <a:t>Appendix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16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11902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06FC-38CB-B6B0-BBE6-9DEB404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 A: more figures on model-reference difference</a:t>
            </a:r>
          </a:p>
        </p:txBody>
      </p:sp>
      <p:pic>
        <p:nvPicPr>
          <p:cNvPr id="6" name="Picture 5" descr="A graph of a number of red and blue lines&#10;&#10;Description automatically generated">
            <a:extLst>
              <a:ext uri="{FF2B5EF4-FFF2-40B4-BE49-F238E27FC236}">
                <a16:creationId xmlns:a16="http://schemas.microsoft.com/office/drawing/2014/main" id="{C52468FB-5B7D-0D40-0FA4-71934819B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8" y="378593"/>
            <a:ext cx="11887224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1426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06FC-38CB-B6B0-BBE6-9DEB404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 A: more figures on model-reference difference</a:t>
            </a:r>
          </a:p>
        </p:txBody>
      </p:sp>
      <p:pic>
        <p:nvPicPr>
          <p:cNvPr id="10" name="Picture 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C0004D3-9F1D-5C18-93C4-E309D8DF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8" y="457187"/>
            <a:ext cx="11887224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956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06FC-38CB-B6B0-BBE6-9DEB404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 A: more figures on model-reference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AC28F-9FF7-BFF1-B84E-55851B6F1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88" y="228593"/>
            <a:ext cx="11887224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66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1" name="Tijdelijke aanduiding voor afbeelding 38"/>
          <p:cNvGrpSpPr/>
          <p:nvPr/>
        </p:nvGrpSpPr>
        <p:grpSpPr>
          <a:xfrm>
            <a:off x="4852465" y="0"/>
            <a:ext cx="7339534" cy="6858000"/>
            <a:chOff x="0" y="0"/>
            <a:chExt cx="7339532" cy="6858000"/>
          </a:xfrm>
        </p:grpSpPr>
        <p:sp>
          <p:nvSpPr>
            <p:cNvPr id="3149" name="Rectangle"/>
            <p:cNvSpPr/>
            <p:nvPr/>
          </p:nvSpPr>
          <p:spPr>
            <a:xfrm>
              <a:off x="0" y="0"/>
              <a:ext cx="7339533" cy="6858000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50" name="image11.jpeg" descr="image11.jpeg"/>
            <p:cNvPicPr>
              <a:picLocks noChangeAspect="1"/>
            </p:cNvPicPr>
            <p:nvPr/>
          </p:nvPicPr>
          <p:blipFill>
            <a:blip r:embed="rId2"/>
            <a:srcRect t="32" b="32"/>
            <a:stretch>
              <a:fillRect/>
            </a:stretch>
          </p:blipFill>
          <p:spPr>
            <a:xfrm>
              <a:off x="0" y="-1"/>
              <a:ext cx="7339533" cy="6858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Subtitle</a:t>
            </a:r>
            <a:r>
              <a:rPr lang="nl-NL" dirty="0"/>
              <a:t> or name</a:t>
            </a:r>
            <a:endParaRPr dirty="0"/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endParaRPr dirty="0"/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06FC-38CB-B6B0-BBE6-9DEB404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 A: more figures on model-reference difference</a:t>
            </a:r>
          </a:p>
        </p:txBody>
      </p:sp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25DC51-3C8D-B5DB-456C-1986B3710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318"/>
            <a:ext cx="11887224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6207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06FC-38CB-B6B0-BBE6-9DEB4049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 A: more figures on model-reference difference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22AC28F-9FF7-BFF1-B84E-55851B6F1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" y="228593"/>
            <a:ext cx="11887224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50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Text Placeholder 13"/>
          <p:cNvSpPr txBox="1">
            <a:spLocks noGrp="1"/>
          </p:cNvSpPr>
          <p:nvPr>
            <p:ph type="body" idx="1"/>
          </p:nvPr>
        </p:nvSpPr>
        <p:spPr>
          <a:xfrm>
            <a:off x="-12032" y="2"/>
            <a:ext cx="12204033" cy="6857997"/>
          </a:xfrm>
          <a:prstGeom prst="rect">
            <a:avLst/>
          </a:prstGeom>
          <a:noFill/>
        </p:spPr>
        <p:txBody>
          <a:bodyPr/>
          <a:lstStyle/>
          <a:p>
            <a:pPr marL="263525" indent="-263525">
              <a:buClr>
                <a:schemeClr val="accent1"/>
              </a:buClr>
              <a:buSzPct val="100000"/>
              <a:buChar char="▪"/>
            </a:pPr>
            <a:endParaRPr/>
          </a:p>
        </p:txBody>
      </p:sp>
      <p:grpSp>
        <p:nvGrpSpPr>
          <p:cNvPr id="3202" name="Text Placeholder 20"/>
          <p:cNvGrpSpPr/>
          <p:nvPr/>
        </p:nvGrpSpPr>
        <p:grpSpPr>
          <a:xfrm>
            <a:off x="-1" y="1"/>
            <a:ext cx="12205800" cy="741500"/>
            <a:chOff x="0" y="0"/>
            <a:chExt cx="12205798" cy="741498"/>
          </a:xfrm>
        </p:grpSpPr>
        <p:sp>
          <p:nvSpPr>
            <p:cNvPr id="3200" name="Rectangle"/>
            <p:cNvSpPr/>
            <p:nvPr/>
          </p:nvSpPr>
          <p:spPr>
            <a:xfrm>
              <a:off x="-1" y="0"/>
              <a:ext cx="12205800" cy="7415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19137">
                <a:lnSpc>
                  <a:spcPct val="90000"/>
                </a:lnSpc>
                <a:spcBef>
                  <a:spcPts val="1200"/>
                </a:spcBef>
                <a:defRPr sz="1600"/>
              </a:pPr>
              <a:endParaRPr/>
            </a:p>
          </p:txBody>
        </p:sp>
        <p:sp>
          <p:nvSpPr>
            <p:cNvPr id="3201" name="Rectangle"/>
            <p:cNvSpPr txBox="1"/>
            <p:nvPr/>
          </p:nvSpPr>
          <p:spPr>
            <a:xfrm>
              <a:off x="-1" y="0"/>
              <a:ext cx="12205800" cy="74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719137">
                <a:lnSpc>
                  <a:spcPct val="90000"/>
                </a:lnSpc>
                <a:spcBef>
                  <a:spcPts val="1200"/>
                </a:spcBef>
                <a:defRPr sz="1600"/>
              </a:lvl1pPr>
            </a:lstStyle>
            <a:p>
              <a:r>
                <a:t> </a:t>
              </a:r>
            </a:p>
          </p:txBody>
        </p:sp>
      </p:grpSp>
      <p:sp>
        <p:nvSpPr>
          <p:cNvPr id="3203" name="Titel 7"/>
          <p:cNvSpPr txBox="1">
            <a:spLocks noGrp="1"/>
          </p:cNvSpPr>
          <p:nvPr>
            <p:ph type="title"/>
          </p:nvPr>
        </p:nvSpPr>
        <p:spPr>
          <a:xfrm>
            <a:off x="698499" y="193037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grpSp>
        <p:nvGrpSpPr>
          <p:cNvPr id="3206" name="Tijdelijke aanduiding voor afbeelding 16"/>
          <p:cNvGrpSpPr/>
          <p:nvPr/>
        </p:nvGrpSpPr>
        <p:grpSpPr>
          <a:xfrm>
            <a:off x="-21772" y="683437"/>
            <a:ext cx="12227570" cy="6174565"/>
            <a:chOff x="0" y="0"/>
            <a:chExt cx="12227569" cy="6174563"/>
          </a:xfrm>
        </p:grpSpPr>
        <p:sp>
          <p:nvSpPr>
            <p:cNvPr id="3204" name="Rectangle"/>
            <p:cNvSpPr/>
            <p:nvPr/>
          </p:nvSpPr>
          <p:spPr>
            <a:xfrm>
              <a:off x="0" y="0"/>
              <a:ext cx="12227570" cy="6174564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05" name="image15.png" descr="image15.png"/>
            <p:cNvPicPr>
              <a:picLocks noChangeAspect="1"/>
            </p:cNvPicPr>
            <p:nvPr/>
          </p:nvPicPr>
          <p:blipFill>
            <a:blip r:embed="rId2"/>
            <a:srcRect t="32" b="10318"/>
            <a:stretch>
              <a:fillRect/>
            </a:stretch>
          </p:blipFill>
          <p:spPr>
            <a:xfrm>
              <a:off x="0" y="0"/>
              <a:ext cx="12227570" cy="6174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07" name="Text Placeholder 11"/>
          <p:cNvSpPr>
            <a:spLocks noGrp="1"/>
          </p:cNvSpPr>
          <p:nvPr>
            <p:ph type="body" idx="4294967295"/>
          </p:nvPr>
        </p:nvSpPr>
        <p:spPr>
          <a:xfrm>
            <a:off x="687600" y="6006164"/>
            <a:ext cx="1454915" cy="5180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3208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Text Placeholder 14"/>
          <p:cNvSpPr txBox="1">
            <a:spLocks noGrp="1"/>
          </p:cNvSpPr>
          <p:nvPr>
            <p:ph type="body" idx="1"/>
          </p:nvPr>
        </p:nvSpPr>
        <p:spPr>
          <a:xfrm>
            <a:off x="-12032" y="2"/>
            <a:ext cx="6992126" cy="685799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grpSp>
        <p:nvGrpSpPr>
          <p:cNvPr id="3214" name="Tijdelijke aanduiding voor afbeelding 2"/>
          <p:cNvGrpSpPr/>
          <p:nvPr/>
        </p:nvGrpSpPr>
        <p:grpSpPr>
          <a:xfrm>
            <a:off x="-2" y="1433"/>
            <a:ext cx="7654745" cy="6856567"/>
            <a:chOff x="0" y="0"/>
            <a:chExt cx="7654743" cy="6856565"/>
          </a:xfrm>
        </p:grpSpPr>
        <p:sp>
          <p:nvSpPr>
            <p:cNvPr id="3212" name="Rectangle"/>
            <p:cNvSpPr/>
            <p:nvPr/>
          </p:nvSpPr>
          <p:spPr>
            <a:xfrm>
              <a:off x="0" y="0"/>
              <a:ext cx="7654744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13" name="image13.jpeg" descr="image13.jpeg"/>
            <p:cNvPicPr>
              <a:picLocks noChangeAspect="1"/>
            </p:cNvPicPr>
            <p:nvPr/>
          </p:nvPicPr>
          <p:blipFill>
            <a:blip r:embed="rId2"/>
            <a:srcRect t="10254" b="10254"/>
            <a:stretch>
              <a:fillRect/>
            </a:stretch>
          </p:blipFill>
          <p:spPr>
            <a:xfrm>
              <a:off x="0" y="-1"/>
              <a:ext cx="7654744" cy="6856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15" name="Titel 10"/>
          <p:cNvSpPr txBox="1">
            <a:spLocks noGrp="1"/>
          </p:cNvSpPr>
          <p:nvPr>
            <p:ph type="title"/>
          </p:nvPr>
        </p:nvSpPr>
        <p:spPr>
          <a:xfrm>
            <a:off x="8374743" y="741499"/>
            <a:ext cx="3118758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16" name="Tijdelijke aanduiding voor verticale tekst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Lorem ipsum dolor sit amet, consectetur adipiscing elit</a:t>
            </a:r>
          </a:p>
          <a:p>
            <a:r>
              <a:t>Sagittis eu volutpat odio </a:t>
            </a:r>
            <a:br/>
            <a:r>
              <a:t>facilisis mauris sit amet.</a:t>
            </a:r>
          </a:p>
          <a:p>
            <a:r>
              <a:t>Massa placerat duis </a:t>
            </a:r>
            <a:br/>
            <a:r>
              <a:t>ultricies lacus.</a:t>
            </a:r>
          </a:p>
        </p:txBody>
      </p:sp>
      <p:sp>
        <p:nvSpPr>
          <p:cNvPr id="321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19" name="Text Placeholder 13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3" name="Tijdelijke aanduiding voor afbeelding 13"/>
          <p:cNvGrpSpPr/>
          <p:nvPr/>
        </p:nvGrpSpPr>
        <p:grpSpPr>
          <a:xfrm>
            <a:off x="-600" y="716"/>
            <a:ext cx="12193200" cy="5371384"/>
            <a:chOff x="0" y="0"/>
            <a:chExt cx="12193199" cy="5371382"/>
          </a:xfrm>
        </p:grpSpPr>
        <p:sp>
          <p:nvSpPr>
            <p:cNvPr id="3221" name="Rectangle"/>
            <p:cNvSpPr/>
            <p:nvPr/>
          </p:nvSpPr>
          <p:spPr>
            <a:xfrm>
              <a:off x="0" y="0"/>
              <a:ext cx="12193200" cy="537138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22" name="image16.jpeg" descr="image16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3200" cy="5371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24" name="Tijdelijke aanduiding voor tekst 31"/>
          <p:cNvSpPr txBox="1">
            <a:spLocks noGrp="1"/>
          </p:cNvSpPr>
          <p:nvPr>
            <p:ph type="body" sz="half" idx="1"/>
          </p:nvPr>
        </p:nvSpPr>
        <p:spPr>
          <a:xfrm>
            <a:off x="2702625" y="2770413"/>
            <a:ext cx="6786751" cy="298746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3225" name="Text Placeholder 3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solidFill>
            <a:srgbClr val="EE684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3226" name="Tijdelijke aanduiding voor verticale tekst 1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 err="1"/>
              <a:t>Chapter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27" name="Tijdelijke aanduiding voor verticale tekst 9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01</a:t>
            </a:r>
          </a:p>
        </p:txBody>
      </p:sp>
      <p:sp>
        <p:nvSpPr>
          <p:cNvPr id="3228" name="Tijdelijke aanduiding voor verticale tekst 10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 err="1"/>
              <a:t>Subtitle</a:t>
            </a:r>
            <a:endParaRPr dirty="0"/>
          </a:p>
        </p:txBody>
      </p:sp>
      <p:sp>
        <p:nvSpPr>
          <p:cNvPr id="3229" name="Text Placeholder 38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/>
          </a:p>
        </p:txBody>
      </p:sp>
      <p:sp>
        <p:nvSpPr>
          <p:cNvPr id="3230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65" name="Tijdelijke aanduiding voor datum 1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graphicFrame>
        <p:nvGraphicFramePr>
          <p:cNvPr id="3267" name="Tijdelijke aanduiding voor tabel 8"/>
          <p:cNvGraphicFramePr/>
          <p:nvPr>
            <p:extLst>
              <p:ext uri="{D42A27DB-BD31-4B8C-83A1-F6EECF244321}">
                <p14:modId xmlns:p14="http://schemas.microsoft.com/office/powerpoint/2010/main" val="3898257798"/>
              </p:ext>
            </p:extLst>
          </p:nvPr>
        </p:nvGraphicFramePr>
        <p:xfrm>
          <a:off x="698500" y="1592262"/>
          <a:ext cx="10773502" cy="401025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69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 err="1">
                          <a:solidFill>
                            <a:srgbClr val="FFFFFF"/>
                          </a:solidFill>
                        </a:rPr>
                        <a:t>Year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1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2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3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2015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2016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2017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2018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2019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attention</a:t>
            </a:r>
          </a:p>
        </p:txBody>
      </p:sp>
      <p:sp>
        <p:nvSpPr>
          <p:cNvPr id="34" name="Ondertitel 33">
            <a:extLst>
              <a:ext uri="{FF2B5EF4-FFF2-40B4-BE49-F238E27FC236}">
                <a16:creationId xmlns:a16="http://schemas.microsoft.com/office/drawing/2014/main" id="{55F2191D-2484-4649-8731-A1464E3FA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Thomas Bosboom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en-US" dirty="0"/>
              <a:t>My goals for today </a:t>
            </a:r>
            <a:endParaRPr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Provide an overview of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What I have done so far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Preliminary results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Arial" panose="020B0604020202020204" pitchFamily="34" charset="0"/>
              </a:rPr>
              <a:t>Validation of low-fidelity dynamic model: tudatpy vs classic CRTBP 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Arial" panose="020B0604020202020204" pitchFamily="34" charset="0"/>
              </a:rPr>
              <a:t>Comparison low vs high fidelity models to reference trajectories</a:t>
            </a:r>
            <a:endParaRPr lang="nl-NL" i="1" dirty="0">
              <a:latin typeface="Arial" panose="020B0604020202020204" pitchFamily="34" charset="0"/>
            </a:endParaRPr>
          </a:p>
          <a:p>
            <a:pPr marL="549275" lvl="4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</a:rPr>
              <a:t>Progress answering research questions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Arial" panose="020B0604020202020204" pitchFamily="34" charset="0"/>
              </a:rPr>
              <a:t>Delineation of topic?</a:t>
            </a:r>
          </a:p>
          <a:p>
            <a:pPr marL="823912" lvl="5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Arial" panose="020B0604020202020204" pitchFamily="34" charset="0"/>
              </a:rPr>
              <a:t>What is “good enough”?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</a:rPr>
              <a:t>What I plan to do next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</a:endParaRPr>
          </a:p>
          <a:p>
            <a:pPr marL="263524" lvl="1" indent="0">
              <a:buNone/>
            </a:pPr>
            <a:r>
              <a:rPr lang="en-US" dirty="0">
                <a:latin typeface="Arial" panose="020B0604020202020204" pitchFamily="34" charset="0"/>
              </a:rPr>
              <a:t>But first…. A recap of research questions</a:t>
            </a:r>
          </a:p>
          <a:p>
            <a:pPr lvl="1"/>
            <a:endParaRPr lang="en-US" i="1" dirty="0">
              <a:latin typeface="Arial" panose="020B0604020202020204" pitchFamily="34" charset="0"/>
            </a:endParaRPr>
          </a:p>
          <a:p>
            <a:pPr marL="823912" lvl="5" indent="-285750">
              <a:buFont typeface="Wingdings" panose="05000000000000000000" pitchFamily="2" charset="2"/>
              <a:buChar char="§"/>
            </a:pPr>
            <a:endParaRPr lang="en-US" i="1" dirty="0">
              <a:latin typeface="Arial" panose="020B0604020202020204" pitchFamily="34" charset="0"/>
            </a:endParaRPr>
          </a:p>
          <a:p>
            <a:pPr marL="823912" lvl="5" indent="-285750">
              <a:buFont typeface="Wingdings" panose="05000000000000000000" pitchFamily="2" charset="2"/>
              <a:buChar char="§"/>
            </a:pPr>
            <a:endParaRPr lang="en-US" i="1" dirty="0">
              <a:latin typeface="Arial" panose="020B0604020202020204" pitchFamily="34" charset="0"/>
            </a:endParaRPr>
          </a:p>
        </p:txBody>
      </p:sp>
      <p:sp>
        <p:nvSpPr>
          <p:cNvPr id="315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rPr dirty="0"/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2338" y="1200150"/>
            <a:ext cx="11144335" cy="1362075"/>
          </a:xfrm>
        </p:spPr>
        <p:txBody>
          <a:bodyPr/>
          <a:lstStyle/>
          <a:p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“To investigate the ability to increase the accuracy of satellite autonomous navigation of existing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LiAISON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-based cislunar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smallsat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 missions by scheduling satellite-to-satellite tracking sessions as efficiently as possible.”</a:t>
            </a:r>
            <a:endParaRPr lang="nl-NL" sz="2400" dirty="0">
              <a:latin typeface="Roboto Slab Medium" pitchFamily="2" charset="0"/>
              <a:ea typeface="Roboto Slab Medium" pitchFamily="2" charset="0"/>
            </a:endParaRPr>
          </a:p>
        </p:txBody>
      </p:sp>
      <p:sp>
        <p:nvSpPr>
          <p:cNvPr id="2" name="Vertical Text Placeholder 18">
            <a:extLst>
              <a:ext uri="{FF2B5EF4-FFF2-40B4-BE49-F238E27FC236}">
                <a16:creationId xmlns:a16="http://schemas.microsoft.com/office/drawing/2014/main" id="{166F0DCC-2040-68D9-B89D-FFBB2F84C9D0}"/>
              </a:ext>
            </a:extLst>
          </p:cNvPr>
          <p:cNvSpPr txBox="1">
            <a:spLocks/>
          </p:cNvSpPr>
          <p:nvPr/>
        </p:nvSpPr>
        <p:spPr>
          <a:xfrm>
            <a:off x="4237509" y="707429"/>
            <a:ext cx="3373992" cy="45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Roboto Slab ExtraLight" panose="020F0502020204030204" pitchFamily="2" charset="0"/>
                <a:ea typeface="Roboto Slab ExtraLight" panose="020F0502020204030204" pitchFamily="2" charset="0"/>
                <a:cs typeface="Roboto Slab ExtraLight" panose="020F0502020204030204" pitchFamily="2" charset="0"/>
              </a:rPr>
              <a:t>Current main research objective</a:t>
            </a:r>
            <a:endParaRPr lang="nl-NL" sz="1600" dirty="0">
              <a:latin typeface="Roboto Slab ExtraLight" panose="020F0502020204030204" pitchFamily="2" charset="0"/>
              <a:ea typeface="Roboto Slab ExtraLight" panose="020F0502020204030204" pitchFamily="2" charset="0"/>
              <a:cs typeface="Roboto Slab ExtraLight" panose="020F0502020204030204" pitchFamily="2" charset="0"/>
            </a:endParaRPr>
          </a:p>
        </p:txBody>
      </p:sp>
      <p:sp>
        <p:nvSpPr>
          <p:cNvPr id="4" name="Vertical Text Placeholder 18">
            <a:extLst>
              <a:ext uri="{FF2B5EF4-FFF2-40B4-BE49-F238E27FC236}">
                <a16:creationId xmlns:a16="http://schemas.microsoft.com/office/drawing/2014/main" id="{74BFB9AA-2069-B647-B225-45A178199A50}"/>
              </a:ext>
            </a:extLst>
          </p:cNvPr>
          <p:cNvSpPr txBox="1">
            <a:spLocks/>
          </p:cNvSpPr>
          <p:nvPr/>
        </p:nvSpPr>
        <p:spPr>
          <a:xfrm>
            <a:off x="4237509" y="3388614"/>
            <a:ext cx="3373992" cy="45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Roboto Slab ExtraLight" panose="020F0502020204030204" pitchFamily="2" charset="0"/>
                <a:ea typeface="Roboto Slab ExtraLight" panose="020F0502020204030204" pitchFamily="2" charset="0"/>
                <a:cs typeface="Roboto Slab ExtraLight" panose="020F0502020204030204" pitchFamily="2" charset="0"/>
              </a:rPr>
              <a:t>Current main research question</a:t>
            </a:r>
            <a:endParaRPr lang="nl-NL" sz="1600" dirty="0">
              <a:latin typeface="Roboto Slab ExtraLight" panose="020F0502020204030204" pitchFamily="2" charset="0"/>
              <a:ea typeface="Roboto Slab ExtraLight" panose="020F0502020204030204" pitchFamily="2" charset="0"/>
              <a:cs typeface="Roboto Slab ExtraLight" panose="020F0502020204030204" pitchFamily="2" charset="0"/>
            </a:endParaRPr>
          </a:p>
        </p:txBody>
      </p:sp>
      <p:sp>
        <p:nvSpPr>
          <p:cNvPr id="5" name="Vertical Text Placeholder 18">
            <a:extLst>
              <a:ext uri="{FF2B5EF4-FFF2-40B4-BE49-F238E27FC236}">
                <a16:creationId xmlns:a16="http://schemas.microsoft.com/office/drawing/2014/main" id="{2E9E16FB-0D5B-9A17-FDDE-78CBC9C06E1C}"/>
              </a:ext>
            </a:extLst>
          </p:cNvPr>
          <p:cNvSpPr txBox="1">
            <a:spLocks/>
          </p:cNvSpPr>
          <p:nvPr/>
        </p:nvSpPr>
        <p:spPr>
          <a:xfrm>
            <a:off x="523832" y="3845320"/>
            <a:ext cx="11144335" cy="90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”What is the most optimal satellite-to-satellite tracking timing strategy for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LiAISON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-based cislunar </a:t>
            </a:r>
            <a:r>
              <a:rPr lang="en-GB" sz="2400" dirty="0" err="1">
                <a:latin typeface="Roboto Slab Medium" pitchFamily="2" charset="0"/>
                <a:ea typeface="Roboto Slab Medium" pitchFamily="2" charset="0"/>
              </a:rPr>
              <a:t>smallsat</a:t>
            </a: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 missions to increase navigation accuracy?”</a:t>
            </a:r>
            <a:endParaRPr lang="nl-NL" sz="2400" dirty="0">
              <a:latin typeface="Roboto Slab Medium" pitchFamily="2" charset="0"/>
              <a:ea typeface="Roboto Slab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2338" y="808632"/>
            <a:ext cx="11144335" cy="5229851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parameters influence the observability effectiveness of autonomous navigation observations?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are the discrepancies in navigation accuracy between using the CRTBP and a high-fidelity model as the dynamical model?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influence do estimation filter parameters have on the state accuracy?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Roboto Slab Medium" pitchFamily="2" charset="0"/>
                <a:ea typeface="Roboto Slab Medium" pitchFamily="2" charset="0"/>
              </a:rPr>
              <a:t>What operational limitations exist that can affect the state accuracy?</a:t>
            </a:r>
            <a:endParaRPr lang="nl-NL" sz="2400" dirty="0">
              <a:latin typeface="Roboto Slab Medium" pitchFamily="2" charset="0"/>
              <a:ea typeface="Roboto Slab Medium" pitchFamily="2" charset="0"/>
            </a:endParaRPr>
          </a:p>
        </p:txBody>
      </p:sp>
      <p:sp>
        <p:nvSpPr>
          <p:cNvPr id="2" name="Vertical Text Placeholder 18">
            <a:extLst>
              <a:ext uri="{FF2B5EF4-FFF2-40B4-BE49-F238E27FC236}">
                <a16:creationId xmlns:a16="http://schemas.microsoft.com/office/drawing/2014/main" id="{166F0DCC-2040-68D9-B89D-FFBB2F84C9D0}"/>
              </a:ext>
            </a:extLst>
          </p:cNvPr>
          <p:cNvSpPr txBox="1">
            <a:spLocks/>
          </p:cNvSpPr>
          <p:nvPr/>
        </p:nvSpPr>
        <p:spPr>
          <a:xfrm>
            <a:off x="4409004" y="1128672"/>
            <a:ext cx="3373992" cy="45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anchor="ctr" anchorCtr="0"/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Arial"/>
                <a:cs typeface="Arial"/>
                <a:sym typeface="Arial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Roboto Slab ExtraLight" panose="020F0502020204030204" pitchFamily="2" charset="0"/>
                <a:ea typeface="Roboto Slab ExtraLight" panose="020F0502020204030204" pitchFamily="2" charset="0"/>
                <a:cs typeface="Roboto Slab ExtraLight" panose="020F0502020204030204" pitchFamily="2" charset="0"/>
              </a:rPr>
              <a:t>Current sub questions</a:t>
            </a:r>
            <a:endParaRPr lang="nl-NL" sz="1600" dirty="0">
              <a:latin typeface="Roboto Slab ExtraLight" panose="020F0502020204030204" pitchFamily="2" charset="0"/>
              <a:ea typeface="Roboto Slab ExtraLight" panose="020F0502020204030204" pitchFamily="2" charset="0"/>
              <a:cs typeface="Roboto Slab ExtraLigh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9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/>
              <a:t>What I have done so far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16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What</a:t>
            </a:r>
            <a:r>
              <a:rPr lang="nl-NL" dirty="0"/>
              <a:t> I have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far</a:t>
            </a:r>
            <a:endParaRPr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/>
          <a:lstStyle/>
          <a:p>
            <a:pPr marL="549275" lvl="4" indent="-285750">
              <a:buFont typeface="Arial" panose="020B0604020202020204" pitchFamily="34" charset="0"/>
              <a:buChar char="•"/>
            </a:pPr>
            <a:r>
              <a:rPr lang="nl-NL" b="1" dirty="0"/>
              <a:t>Model </a:t>
            </a:r>
            <a:r>
              <a:rPr lang="nl-NL" b="1" dirty="0" err="1"/>
              <a:t>assumptions</a:t>
            </a:r>
            <a:endParaRPr lang="nl-NL" b="1" dirty="0"/>
          </a:p>
          <a:p>
            <a:pPr marL="549275" lvl="4" indent="-285750">
              <a:buFont typeface="Arial" panose="020B0604020202020204" pitchFamily="34" charset="0"/>
              <a:buChar char="•"/>
            </a:pPr>
            <a:endParaRPr lang="nl-NL" b="1" dirty="0"/>
          </a:p>
          <a:p>
            <a:pPr marL="549275" lvl="4" indent="-285750">
              <a:buFont typeface="Arial" panose="020B0604020202020204" pitchFamily="34" charset="0"/>
              <a:buChar char="•"/>
            </a:pPr>
            <a:r>
              <a:rPr lang="nl-NL" b="1" dirty="0" err="1"/>
              <a:t>Structure</a:t>
            </a:r>
            <a:r>
              <a:rPr lang="nl-NL" b="1" dirty="0"/>
              <a:t> of </a:t>
            </a:r>
            <a:r>
              <a:rPr lang="nl-NL" b="1" dirty="0" err="1"/>
              <a:t>the</a:t>
            </a:r>
            <a:r>
              <a:rPr lang="nl-NL" b="1" dirty="0"/>
              <a:t> code</a:t>
            </a:r>
          </a:p>
          <a:p>
            <a:pPr marL="549275" lvl="4" indent="-285750">
              <a:buFont typeface="Arial" panose="020B0604020202020204" pitchFamily="34" charset="0"/>
              <a:buChar char="•"/>
            </a:pPr>
            <a:endParaRPr lang="nl-NL" b="1" dirty="0"/>
          </a:p>
          <a:p>
            <a:pPr marL="549275" lvl="4" indent="-285750">
              <a:buFont typeface="Arial" panose="020B0604020202020204" pitchFamily="34" charset="0"/>
              <a:buChar char="•"/>
            </a:pPr>
            <a:r>
              <a:rPr lang="nl-NL" b="1" dirty="0" err="1"/>
              <a:t>Plotted</a:t>
            </a:r>
            <a:r>
              <a:rPr lang="nl-NL" b="1" dirty="0"/>
              <a:t> </a:t>
            </a:r>
            <a:r>
              <a:rPr lang="nl-NL" b="1" dirty="0" err="1"/>
              <a:t>preliminary</a:t>
            </a:r>
            <a:r>
              <a:rPr lang="nl-NL" b="1" dirty="0"/>
              <a:t> </a:t>
            </a:r>
            <a:r>
              <a:rPr lang="nl-NL" b="1" dirty="0" err="1"/>
              <a:t>results</a:t>
            </a:r>
            <a:endParaRPr lang="nl-NL" b="1" dirty="0"/>
          </a:p>
          <a:p>
            <a:pPr marL="823912" lvl="5" indent="-285750">
              <a:buFont typeface="Arial" panose="020B0604020202020204" pitchFamily="34" charset="0"/>
              <a:buChar char="•"/>
            </a:pPr>
            <a:r>
              <a:rPr lang="nl-NL" dirty="0" err="1"/>
              <a:t>Mostly</a:t>
            </a:r>
            <a:r>
              <a:rPr lang="nl-NL" dirty="0"/>
              <a:t> </a:t>
            </a:r>
            <a:r>
              <a:rPr lang="nl-NL" dirty="0" err="1"/>
              <a:t>validation</a:t>
            </a:r>
            <a:r>
              <a:rPr lang="nl-NL" dirty="0"/>
              <a:t> on </a:t>
            </a:r>
            <a:r>
              <a:rPr lang="nl-NL" dirty="0" err="1"/>
              <a:t>feasibility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lvl="6" indent="0">
              <a:buNone/>
            </a:pPr>
            <a:endParaRPr lang="nl-NL" dirty="0"/>
          </a:p>
          <a:p>
            <a:pPr marL="549275" lvl="4" indent="-285750">
              <a:buFont typeface="Arial" panose="020B0604020202020204" pitchFamily="34" charset="0"/>
              <a:buChar char="•"/>
            </a:pPr>
            <a:r>
              <a:rPr lang="nl-NL" b="1" dirty="0"/>
              <a:t>Project management</a:t>
            </a:r>
          </a:p>
          <a:p>
            <a:pPr marL="823912" lvl="5" indent="-285750">
              <a:buFont typeface="Arial" panose="020B0604020202020204" pitchFamily="34" charset="0"/>
              <a:buChar char="•"/>
            </a:pPr>
            <a:r>
              <a:rPr lang="nl-NL" dirty="0" err="1"/>
              <a:t>Reevaluation</a:t>
            </a:r>
            <a:r>
              <a:rPr lang="nl-NL" dirty="0"/>
              <a:t> of research scope w.r.t. </a:t>
            </a:r>
            <a:r>
              <a:rPr lang="nl-NL" dirty="0" err="1"/>
              <a:t>available</a:t>
            </a:r>
            <a:r>
              <a:rPr lang="nl-NL" dirty="0"/>
              <a:t> time</a:t>
            </a:r>
          </a:p>
          <a:p>
            <a:pPr lvl="6" indent="0">
              <a:buNone/>
            </a:pPr>
            <a:endParaRPr lang="nl-NL" dirty="0"/>
          </a:p>
          <a:p>
            <a:pPr marL="823912" lvl="5" indent="-285750">
              <a:buFont typeface="Arial" panose="020B0604020202020204" pitchFamily="34" charset="0"/>
              <a:buChar char="•"/>
            </a:pPr>
            <a:endParaRPr lang="nl-NL" dirty="0" err="1"/>
          </a:p>
        </p:txBody>
      </p:sp>
      <p:sp>
        <p:nvSpPr>
          <p:cNvPr id="315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  <p:extLst>
      <p:ext uri="{BB962C8B-B14F-4D97-AF65-F5344CB8AC3E}">
        <p14:creationId xmlns:p14="http://schemas.microsoft.com/office/powerpoint/2010/main" val="15678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ABB9B31-C26E-9F45-B8E1-C4367596BD41}" vid="{D87E1F4C-5743-0647-9856-AA25850189FC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8211D958BE9F469578A213851D1EEA" ma:contentTypeVersion="11" ma:contentTypeDescription="Create a new document." ma:contentTypeScope="" ma:versionID="834a89352d90f1a750e1f92900c504b2">
  <xsd:schema xmlns:xsd="http://www.w3.org/2001/XMLSchema" xmlns:xs="http://www.w3.org/2001/XMLSchema" xmlns:p="http://schemas.microsoft.com/office/2006/metadata/properties" xmlns:ns2="db0aa391-c0b2-4bec-b5be-657a9c6a69df" xmlns:ns3="42cb7bba-ed88-4e37-bed7-bcbbe12c6a76" targetNamespace="http://schemas.microsoft.com/office/2006/metadata/properties" ma:root="true" ma:fieldsID="8b68433b3236b2710a05696c342e7e36" ns2:_="" ns3:_="">
    <xsd:import namespace="db0aa391-c0b2-4bec-b5be-657a9c6a69df"/>
    <xsd:import namespace="42cb7bba-ed88-4e37-bed7-bcbbe12c6a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0aa391-c0b2-4bec-b5be-657a9c6a69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0d2f2e1c-c095-4710-afda-8e7acdb033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cb7bba-ed88-4e37-bed7-bcbbe12c6a7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928ec5-5e3d-4913-9672-b8931ad1843d}" ma:internalName="TaxCatchAll" ma:showField="CatchAllData" ma:web="42cb7bba-ed88-4e37-bed7-bcbbe12c6a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2cb7bba-ed88-4e37-bed7-bcbbe12c6a76" xsi:nil="true"/>
    <lcf76f155ced4ddcb4097134ff3c332f xmlns="db0aa391-c0b2-4bec-b5be-657a9c6a69d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3907AC6-0320-4B90-94BB-78233CD636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07E846-EB69-45A7-8B9D-E8079615C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0aa391-c0b2-4bec-b5be-657a9c6a69df"/>
    <ds:schemaRef ds:uri="42cb7bba-ed88-4e37-bed7-bcbbe12c6a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267568-1C19-45B7-9A10-46A54BABB3BA}">
  <ds:schemaRefs>
    <ds:schemaRef ds:uri="http://schemas.microsoft.com/office/2006/metadata/properties"/>
    <ds:schemaRef ds:uri="http://schemas.microsoft.com/office/infopath/2007/PartnerControls"/>
    <ds:schemaRef ds:uri="4878a322-d110-404d-8591-8977e4f7768d"/>
    <ds:schemaRef ds:uri="42cb7bba-ed88-4e37-bed7-bcbbe12c6a76"/>
    <ds:schemaRef ds:uri="db0aa391-c0b2-4bec-b5be-657a9c6a69d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TotalTime>3922</TotalTime>
  <Words>2040</Words>
  <Application>Microsoft Office PowerPoint</Application>
  <PresentationFormat>Widescreen</PresentationFormat>
  <Paragraphs>314</Paragraphs>
  <Slides>46</Slides>
  <Notes>8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EB Garamond</vt:lpstr>
      <vt:lpstr>Montserrat</vt:lpstr>
      <vt:lpstr>Montserrat ExtraLight</vt:lpstr>
      <vt:lpstr>Roboto Slab Bold</vt:lpstr>
      <vt:lpstr>Roboto Slab ExtraLight</vt:lpstr>
      <vt:lpstr>Roboto Slab Medium</vt:lpstr>
      <vt:lpstr>Roboto Slab Regular Regular</vt:lpstr>
      <vt:lpstr>Wingdings</vt:lpstr>
      <vt:lpstr>TU Delft</vt:lpstr>
      <vt:lpstr>PowerPoint Presentation</vt:lpstr>
      <vt:lpstr>PowerPoint Presentation</vt:lpstr>
      <vt:lpstr>On the optimization of LUMIO-LPF tracking windows using LiAISON Midterm Presentation</vt:lpstr>
      <vt:lpstr>PowerPoint Presentation</vt:lpstr>
      <vt:lpstr>My goals for today </vt:lpstr>
      <vt:lpstr>PowerPoint Presentation</vt:lpstr>
      <vt:lpstr>PowerPoint Presentation</vt:lpstr>
      <vt:lpstr>PowerPoint Presentation</vt:lpstr>
      <vt:lpstr>What I have done so far</vt:lpstr>
      <vt:lpstr>What I have done so far | Model assumptions 1/2</vt:lpstr>
      <vt:lpstr>What I have done so far | Model assumptions 2/2</vt:lpstr>
      <vt:lpstr>What I have done so far | Structure of the code 1/2</vt:lpstr>
      <vt:lpstr>What I have done so far | Structure of the code 2/2</vt:lpstr>
      <vt:lpstr>PowerPoint Presentation</vt:lpstr>
      <vt:lpstr>Preliminary results | Validation tudat and classical CRTPB</vt:lpstr>
      <vt:lpstr>Preliminary results | Validation tudat and classical CRTPB</vt:lpstr>
      <vt:lpstr>Preliminary results | Validation tudat and classical CRTPB</vt:lpstr>
      <vt:lpstr>Preliminary results | Validation tudat and classical CRTPB</vt:lpstr>
      <vt:lpstr>Preliminary results | Validation tudat and classical CRTPB</vt:lpstr>
      <vt:lpstr>Preliminary results | Comparison states high and low fidelity</vt:lpstr>
      <vt:lpstr>Preliminary results | Comparison states high and low fidelity</vt:lpstr>
      <vt:lpstr>Preliminary results | Comparison tudatpy models to reference</vt:lpstr>
      <vt:lpstr>PowerPoint Presentation</vt:lpstr>
      <vt:lpstr>PowerPoint Presentation</vt:lpstr>
      <vt:lpstr>Preliminary results |  Run time of models</vt:lpstr>
      <vt:lpstr>Preliminary results |  Observability metric history</vt:lpstr>
      <vt:lpstr>PowerPoint Presentation</vt:lpstr>
      <vt:lpstr>Answering research questions </vt:lpstr>
      <vt:lpstr>PowerPoint Presentation</vt:lpstr>
      <vt:lpstr>PowerPoint Presentation</vt:lpstr>
      <vt:lpstr>Answering research questions </vt:lpstr>
      <vt:lpstr>PowerPoint Presentation</vt:lpstr>
      <vt:lpstr>PowerPoint Presentation</vt:lpstr>
      <vt:lpstr>PowerPoint Presentation</vt:lpstr>
      <vt:lpstr>What I plan to do next</vt:lpstr>
      <vt:lpstr>PowerPoint Presentation</vt:lpstr>
      <vt:lpstr>Appendix A: more figures on model-reference difference</vt:lpstr>
      <vt:lpstr>Appendix A: more figures on model-reference difference</vt:lpstr>
      <vt:lpstr>Appendix A: more figures on model-reference difference</vt:lpstr>
      <vt:lpstr>Appendix A: more figures on model-reference difference</vt:lpstr>
      <vt:lpstr>Appendix A: more figures on model-reference difference</vt:lpstr>
      <vt:lpstr>Page title</vt:lpstr>
      <vt:lpstr>Page title</vt:lpstr>
      <vt:lpstr>PowerPoint Presentation</vt:lpstr>
      <vt:lpstr>Page title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Thomas Bosboom</cp:lastModifiedBy>
  <cp:revision>40</cp:revision>
  <dcterms:created xsi:type="dcterms:W3CDTF">2022-12-05T11:14:18Z</dcterms:created>
  <dcterms:modified xsi:type="dcterms:W3CDTF">2024-01-10T15:26:34Z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